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  <p:sldMasterId id="2147483675" r:id="rId2"/>
  </p:sldMasterIdLst>
  <p:notesMasterIdLst>
    <p:notesMasterId r:id="rId57"/>
  </p:notesMasterIdLst>
  <p:sldIdLst>
    <p:sldId id="257" r:id="rId3"/>
    <p:sldId id="349" r:id="rId4"/>
    <p:sldId id="381" r:id="rId5"/>
    <p:sldId id="524" r:id="rId6"/>
    <p:sldId id="525" r:id="rId7"/>
    <p:sldId id="526" r:id="rId8"/>
    <p:sldId id="531" r:id="rId9"/>
    <p:sldId id="532" r:id="rId10"/>
    <p:sldId id="533" r:id="rId11"/>
    <p:sldId id="535" r:id="rId12"/>
    <p:sldId id="536" r:id="rId13"/>
    <p:sldId id="551" r:id="rId14"/>
    <p:sldId id="537" r:id="rId15"/>
    <p:sldId id="552" r:id="rId16"/>
    <p:sldId id="538" r:id="rId17"/>
    <p:sldId id="539" r:id="rId18"/>
    <p:sldId id="540" r:id="rId19"/>
    <p:sldId id="541" r:id="rId20"/>
    <p:sldId id="596" r:id="rId21"/>
    <p:sldId id="558" r:id="rId22"/>
    <p:sldId id="560" r:id="rId23"/>
    <p:sldId id="561" r:id="rId24"/>
    <p:sldId id="567" r:id="rId25"/>
    <p:sldId id="591" r:id="rId26"/>
    <p:sldId id="566" r:id="rId27"/>
    <p:sldId id="574" r:id="rId28"/>
    <p:sldId id="575" r:id="rId29"/>
    <p:sldId id="576" r:id="rId30"/>
    <p:sldId id="579" r:id="rId31"/>
    <p:sldId id="580" r:id="rId32"/>
    <p:sldId id="581" r:id="rId33"/>
    <p:sldId id="582" r:id="rId34"/>
    <p:sldId id="594" r:id="rId35"/>
    <p:sldId id="593" r:id="rId36"/>
    <p:sldId id="549" r:id="rId37"/>
    <p:sldId id="550" r:id="rId38"/>
    <p:sldId id="555" r:id="rId39"/>
    <p:sldId id="556" r:id="rId40"/>
    <p:sldId id="557" r:id="rId41"/>
    <p:sldId id="603" r:id="rId42"/>
    <p:sldId id="604" r:id="rId43"/>
    <p:sldId id="599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605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13C"/>
    <a:srgbClr val="595959"/>
    <a:srgbClr val="FFFFFF"/>
    <a:srgbClr val="76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14" autoAdjust="0"/>
  </p:normalViewPr>
  <p:slideViewPr>
    <p:cSldViewPr snapToGrid="0">
      <p:cViewPr varScale="1"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41F5D-EC4F-4023-BFA0-1823079661EF}" type="datetimeFigureOut">
              <a:rPr lang="it-IT" smtClean="0"/>
              <a:t>07/10/2022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0695C-6363-493C-BEE5-28D59358BF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15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0864-10F5-4B85-9F0A-90D337A157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1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87E-0C95-B2FD-44A8-23808BCB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Helvetica Light" panose="020B050000000000000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622D-9B28-9182-3562-E8DE4D24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 Light" panose="020B050000000000000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3EC3-EF74-020B-2646-7976D8DD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9CA7A4EF-2BEC-4232-A117-F89586A5DCAE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8289-7997-5D0D-5233-9876F0B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 dirty="0"/>
              <a:t>Reinforcement Learning: Introduction</a:t>
            </a:r>
          </a:p>
        </p:txBody>
      </p:sp>
      <p:pic>
        <p:nvPicPr>
          <p:cNvPr id="8" name="Picture 7" descr="InselLogo.png">
            <a:extLst>
              <a:ext uri="{FF2B5EF4-FFF2-40B4-BE49-F238E27FC236}">
                <a16:creationId xmlns:a16="http://schemas.microsoft.com/office/drawing/2014/main" id="{39B581CD-6BB8-41B0-7898-F1B5AED8B4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0" y="35648"/>
            <a:ext cx="2133600" cy="762000"/>
          </a:xfrm>
          <a:prstGeom prst="rect">
            <a:avLst/>
          </a:prstGeom>
        </p:spPr>
      </p:pic>
      <p:pic>
        <p:nvPicPr>
          <p:cNvPr id="9" name="Picture 2" descr="E:\Documents\ATTD\ATTD 2010\img\Logo.png">
            <a:extLst>
              <a:ext uri="{FF2B5EF4-FFF2-40B4-BE49-F238E27FC236}">
                <a16:creationId xmlns:a16="http://schemas.microsoft.com/office/drawing/2014/main" id="{38D2BB0A-EB46-4BC2-70C8-48A73080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1816"/>
          <a:stretch>
            <a:fillRect/>
          </a:stretch>
        </p:blipFill>
        <p:spPr bwMode="auto">
          <a:xfrm>
            <a:off x="275907" y="1081"/>
            <a:ext cx="1447800" cy="1065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20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0C4A-7E0B-FBD3-5F21-21FEFAA4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9D2-88F9-FE6F-0F3F-DCFF635799F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413B-0EEF-329B-68B3-EEE8D988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04BA9-9C86-4AC0-ACDC-7840E1826C91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D649-8CC8-8A8B-EAB9-AE168BAE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AEA2-63F4-DB36-F637-76B2D492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31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BD8FB-12DC-92F8-3DC3-2783AAE59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72AE-9711-752A-7ED1-C9259C8082E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0157-4DE3-1E00-2CBA-4027D4D6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8266-9966-4C09-968E-99AE0D282FA1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2F82-70AF-543B-D44A-24A63645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8261-F023-D33B-88C5-B2E38EA6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412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187E-0C95-B2FD-44A8-23808BCB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622D-9B28-9182-3562-E8DE4D24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3EC3-EF74-020B-2646-7976D8DD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E41D5257-27F3-4D3D-A46B-B17F4387E4DE}" type="datetime1">
              <a:rPr lang="it-IT" smtClean="0"/>
              <a:t>07/10/2022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8289-7997-5D0D-5233-9876F0B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AB0B0-BF3B-FFC8-190C-E27A022F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2797A533-0CDD-449E-BD46-378A17581A58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8" name="Picture 7" descr="InselLogo.png">
            <a:extLst>
              <a:ext uri="{FF2B5EF4-FFF2-40B4-BE49-F238E27FC236}">
                <a16:creationId xmlns:a16="http://schemas.microsoft.com/office/drawing/2014/main" id="{39B581CD-6BB8-41B0-7898-F1B5AED8B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82493" y="304800"/>
            <a:ext cx="2133600" cy="762000"/>
          </a:xfrm>
          <a:prstGeom prst="rect">
            <a:avLst/>
          </a:prstGeom>
        </p:spPr>
      </p:pic>
      <p:pic>
        <p:nvPicPr>
          <p:cNvPr id="9" name="Picture 2" descr="E:\Documents\ATTD\ATTD 2010\img\Logo.png">
            <a:extLst>
              <a:ext uri="{FF2B5EF4-FFF2-40B4-BE49-F238E27FC236}">
                <a16:creationId xmlns:a16="http://schemas.microsoft.com/office/drawing/2014/main" id="{38D2BB0A-EB46-4BC2-70C8-48A73080EE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 l="41816"/>
          <a:stretch>
            <a:fillRect/>
          </a:stretch>
        </p:blipFill>
        <p:spPr bwMode="auto">
          <a:xfrm>
            <a:off x="275907" y="56644"/>
            <a:ext cx="1447800" cy="1065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2084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59FF-4084-7DB7-7D18-B8A119F6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D38-AF5E-1E2C-E68B-686327F1546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F06D-9FBF-9874-DB35-F7271608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8171-A731-4BD6-BC2A-C29E190C35CE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D227-3FC4-3D11-5175-360D0BD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6CD0-558F-9735-F500-6E973995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790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9EA0-6010-DE4A-9503-952941A6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C586-B42E-264C-5E97-5E80E3EC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45D4-56B6-9C10-18A4-09C7B0A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885E-D054-4047-9660-3A2A4E3A61F0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3065-312D-2BEF-770F-C8587684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C6BA-3EC0-3487-2FBB-F4596960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08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DF0F-7E2F-6880-B4DE-A547FD22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B880-0B72-CD07-7865-DB3E0BA072A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BDB2-16FB-5EF4-431D-46000329738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A7636-3C51-1A6D-F7BD-4F9DF3DB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0F69-FF22-48A6-BEA5-DCE18C2BC1AD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3D32-7579-0B4E-FEF9-3B10059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DE24-5C69-2EE6-8CEE-C39ADE21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24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8E7-4BC7-6C54-1CC6-8D903675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B775-5513-378F-DE8E-57391C1A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F83F-4648-CC1C-A78C-06C8CAA058B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6675E-5AAF-6D43-ED2B-2AC9D4BCD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362-AF0F-DB1B-B4D2-BAE34D4E99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05BA-810F-FC7F-0609-5035EA53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D102-EC82-4AB0-BAE3-D3B2DAF8439E}" type="datetime1">
              <a:rPr lang="it-IT" smtClean="0"/>
              <a:t>07/10/2022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F07A2-8415-4DA4-2703-26353D40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D9FF8-8C71-F6B4-BAC8-015F47EB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244E-225A-ADA0-C1A1-9C1D2AE0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F4F96-F3B7-8165-C2C2-5AA5F731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97C4-71A5-4B71-866A-FE249F06A80C}" type="datetime1">
              <a:rPr lang="it-IT" smtClean="0"/>
              <a:t>07/10/2022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FD59D-2DEC-7C34-C3F8-8222E56A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B2956-5047-5394-152E-2E2B2998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12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F5B0-CF2C-73A1-4829-04B462C0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580-1038-4731-93FD-84CB17E79A1E}" type="datetime1">
              <a:rPr lang="it-IT" smtClean="0"/>
              <a:t>07/10/2022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D8919-976F-569B-4EC2-78AD9E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DFF5-A849-A1B5-3829-FEBB028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7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6D9-7848-75D5-CC85-CA813787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3CC9-CE51-6F42-1BC4-A8D1472BE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5BDE2-84FC-FFC2-78C1-C409DCF8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4A72-BF92-6C8C-77C4-8AF871F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2AAC-4073-4246-8410-C0C7617902CD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BC014-18AD-6CAE-5DD2-CD3F6519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8F6F9-07BB-A18C-DE70-42669D7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08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59FF-4084-7DB7-7D18-B8A119F6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D38-AF5E-1E2C-E68B-686327F1546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D227-3FC4-3D11-5175-360D0BD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557"/>
            <a:ext cx="4114800" cy="365125"/>
          </a:xfrm>
        </p:spPr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6CD0-558F-9735-F500-6E973995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>
            <a:lvl1pPr>
              <a:defRPr>
                <a:latin typeface="Helvetica Light" panose="020B0500000000000000"/>
              </a:defRPr>
            </a:lvl1pPr>
          </a:lstStyle>
          <a:p>
            <a:fld id="{6C21EA8E-8BBA-427F-8E76-5AE09ACA247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02646F-0808-12FA-C0B5-2F78E28EDB84}"/>
              </a:ext>
            </a:extLst>
          </p:cNvPr>
          <p:cNvCxnSpPr/>
          <p:nvPr userDrawn="1"/>
        </p:nvCxnSpPr>
        <p:spPr>
          <a:xfrm>
            <a:off x="0" y="6475618"/>
            <a:ext cx="12192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BB2C60-9B2B-351B-20C3-563700F14D28}"/>
              </a:ext>
            </a:extLst>
          </p:cNvPr>
          <p:cNvSpPr txBox="1">
            <a:spLocks/>
          </p:cNvSpPr>
          <p:nvPr userDrawn="1"/>
        </p:nvSpPr>
        <p:spPr>
          <a:xfrm>
            <a:off x="6624" y="64756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UBERN: S. Mougiakakou</a:t>
            </a:r>
          </a:p>
        </p:txBody>
      </p:sp>
    </p:spTree>
    <p:extLst>
      <p:ext uri="{BB962C8B-B14F-4D97-AF65-F5344CB8AC3E}">
        <p14:creationId xmlns:p14="http://schemas.microsoft.com/office/powerpoint/2010/main" val="1301469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94-5083-7808-DD7A-C8A1CF7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97657-042F-73E1-D5E3-B565C2279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F5987-A6A2-9B57-5499-D2F726BE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03BE-2AB1-78BC-9B9A-028F93B7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C2FD-C599-46C5-9D24-F6CE374F7B2B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195D-1391-5B1B-5B91-B13B0BC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B55AD-249F-B2DF-F619-0021619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820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0C4A-7E0B-FBD3-5F21-21FEFAA4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9D2-88F9-FE6F-0F3F-DCFF635799F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413B-0EEF-329B-68B3-EEE8D988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D1E13-D1BA-4B80-827B-A37627379AF2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D649-8CC8-8A8B-EAB9-AE168BAE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AEA2-63F4-DB36-F637-76B2D492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340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BD8FB-12DC-92F8-3DC3-2783AAE59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72AE-9711-752A-7ED1-C9259C8082E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F0157-4DE3-1E00-2CBA-4027D4D6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E7A1-3ADF-4467-8ED4-411BC37289DF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2F82-70AF-543B-D44A-24A63645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8261-F023-D33B-88C5-B2E38EA6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7A533-0CDD-449E-BD46-378A17581A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6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9EA0-6010-DE4A-9503-952941A6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C586-B42E-264C-5E97-5E80E3EC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45D4-56B6-9C10-18A4-09C7B0A5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B8E6-C3BF-481B-95BA-6AFD40C1DE22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3065-312D-2BEF-770F-C8587684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C6BA-3EC0-3487-2FBB-F4596960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37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DF0F-7E2F-6880-B4DE-A547FD22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B880-0B72-CD07-7865-DB3E0BA072A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BDB2-16FB-5EF4-431D-46000329738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A7636-3C51-1A6D-F7BD-4F9DF3DB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C4EA-E003-434F-8E20-1755DB8B4963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3D32-7579-0B4E-FEF9-3B10059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DE24-5C69-2EE6-8CEE-C39ADE21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76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8E7-4BC7-6C54-1CC6-8D903675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B775-5513-378F-DE8E-57391C1A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F83F-4648-CC1C-A78C-06C8CAA058B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6675E-5AAF-6D43-ED2B-2AC9D4BCD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362-AF0F-DB1B-B4D2-BAE34D4E99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05BA-810F-FC7F-0609-5035EA53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DFE7-3B7F-4659-9889-DBE671FF0C62}" type="datetime1">
              <a:rPr lang="it-IT" smtClean="0"/>
              <a:t>07/10/2022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F07A2-8415-4DA4-2703-26353D40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D9FF8-8C71-F6B4-BAC8-015F47EB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49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244E-225A-ADA0-C1A1-9C1D2AE0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F4F96-F3B7-8165-C2C2-5AA5F731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E7DB-D6F8-4A28-8941-2C30D3F704F5}" type="datetime1">
              <a:rPr lang="it-IT" smtClean="0"/>
              <a:t>07/10/2022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FD59D-2DEC-7C34-C3F8-8222E56A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B2956-5047-5394-152E-2E2B2998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74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F5B0-CF2C-73A1-4829-04B462C0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0C85-92B5-4F4E-9134-8F03B8F977B8}" type="datetime1">
              <a:rPr lang="it-IT" smtClean="0"/>
              <a:t>07/10/2022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D8919-976F-569B-4EC2-78AD9E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DFF5-A849-A1B5-3829-FEBB028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42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6D9-7848-75D5-CC85-CA813787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3CC9-CE51-6F42-1BC4-A8D1472BE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5BDE2-84FC-FFC2-78C1-C409DCF8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4A72-BF92-6C8C-77C4-8AF871F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825C-D8CF-4EF0-AB95-117E2A041DC1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BC014-18AD-6CAE-5DD2-CD3F6519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8F6F9-07BB-A18C-DE70-42669D7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77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94-5083-7808-DD7A-C8A1CF7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97657-042F-73E1-D5E3-B565C2279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F5987-A6A2-9B57-5499-D2F726BE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03BE-2AB1-78BC-9B9A-028F93B7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FDA3-9444-44C9-9A79-9CC5157C4C70}" type="datetime1">
              <a:rPr lang="it-IT" smtClean="0"/>
              <a:t>07/10/2022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195D-1391-5B1B-5B91-B13B0BC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B55AD-249F-B2DF-F619-0021619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91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60E9C-5773-1D76-B0FD-99E684A0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3148-1C03-FE76-99B6-B721C7B7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F34F-E1F9-97E2-62CF-AD62369A0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CDC19B32-95B1-46FE-BDC9-940A08917F43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99557-3863-D990-A7CA-75D8BC74A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42E8-42E0-4C42-1817-573E8BD41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6C21EA8E-8BBA-427F-8E76-5AE09ACA24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93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0" i="0" kern="1200" dirty="0">
          <a:solidFill>
            <a:srgbClr val="595959"/>
          </a:solidFill>
          <a:latin typeface="Helvetica Neue UltraLight" panose="020002060000000200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Char char="‒"/>
        <a:defRPr kumimoji="0" lang="en-US" sz="2800" b="0" i="0" u="none" strike="noStrike" kern="1200" cap="none" spc="0" normalizeH="0" baseline="0" dirty="0" smtClean="0">
          <a:ln>
            <a:noFill/>
          </a:ln>
          <a:solidFill>
            <a:srgbClr val="545050"/>
          </a:solidFill>
          <a:effectLst/>
          <a:uLnTx/>
          <a:uFillTx/>
          <a:latin typeface="Helvetica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60E9C-5773-1D76-B0FD-99E684A0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3148-1C03-FE76-99B6-B721C7B7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F34F-E1F9-97E2-62CF-AD62369A0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B25469F1-0074-4EF1-9CD4-78A73D9109F3}" type="datetime1">
              <a:rPr lang="it-IT" smtClean="0"/>
              <a:t>07/10/2022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99557-3863-D990-A7CA-75D8BC74A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r>
              <a:rPr lang="it-IT"/>
              <a:t>Reinforcement Learning: Introduction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42E8-42E0-4C42-1817-573E8BD41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</a:defRPr>
            </a:lvl1pPr>
          </a:lstStyle>
          <a:p>
            <a:fld id="{2797A533-0CDD-449E-BD46-378A17581A58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541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0" i="0" kern="1200" dirty="0">
          <a:solidFill>
            <a:srgbClr val="595959"/>
          </a:solidFill>
          <a:latin typeface="Helvetica Neue UltraLight" panose="020002060000000200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Char char="‒"/>
        <a:defRPr kumimoji="0" lang="en-US" sz="2800" b="0" i="0" u="none" strike="noStrike" kern="1200" cap="none" spc="0" normalizeH="0" baseline="0" dirty="0" smtClean="0">
          <a:ln>
            <a:noFill/>
          </a:ln>
          <a:solidFill>
            <a:srgbClr val="545050"/>
          </a:solidFill>
          <a:effectLst/>
          <a:uLnTx/>
          <a:uFillTx/>
          <a:latin typeface="Helvetica Ligh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Helvetica Light" panose="020B050000000000000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3182C4-EA8F-4A09-A2BB-8821B9C3A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2690"/>
            <a:ext cx="9144000" cy="151631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  <a:t>CAS AML 2022</a:t>
            </a:r>
            <a:br>
              <a:rPr lang="en-US" sz="5400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</a:br>
            <a:r>
              <a:rPr lang="en-US" sz="5400" b="1" dirty="0">
                <a:ea typeface="Linux Libertine Display" panose="02000503000000000000" pitchFamily="2" charset="0"/>
                <a:cs typeface="Linux Libertine Display" panose="02000503000000000000" pitchFamily="2" charset="0"/>
              </a:rPr>
              <a:t>Reinforcement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47EED6-DBD2-43BC-98A1-9C1E8EFA6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435" y="3720652"/>
            <a:ext cx="10721130" cy="2477791"/>
          </a:xfrm>
        </p:spPr>
        <p:txBody>
          <a:bodyPr>
            <a:noAutofit/>
          </a:bodyPr>
          <a:lstStyle/>
          <a:p>
            <a:r>
              <a:rPr lang="en-GB" sz="3600" i="1" dirty="0"/>
              <a:t>Advanced Reinforcement Learning</a:t>
            </a:r>
          </a:p>
          <a:p>
            <a:r>
              <a:rPr lang="en-GB" sz="2000" dirty="0" err="1"/>
              <a:t>Dr.</a:t>
            </a:r>
            <a:r>
              <a:rPr lang="en-GB" sz="2000" dirty="0"/>
              <a:t> Lorenzo </a:t>
            </a:r>
            <a:r>
              <a:rPr lang="en-GB" sz="2000" dirty="0" err="1"/>
              <a:t>Brigato</a:t>
            </a:r>
            <a:endParaRPr lang="en-GB" sz="2000" dirty="0"/>
          </a:p>
          <a:p>
            <a:r>
              <a:rPr lang="en-GB" sz="1600" dirty="0"/>
              <a:t>Artificial Intelligence in Health and Nutrition (AIHN) Laboratory </a:t>
            </a:r>
            <a:br>
              <a:rPr lang="en-GB" sz="1600" dirty="0"/>
            </a:br>
            <a:r>
              <a:rPr lang="en-GB" sz="1600" dirty="0"/>
              <a:t>ARTORG Center for Biomedical Engineering Research</a:t>
            </a:r>
            <a:br>
              <a:rPr lang="en-GB" sz="1600" dirty="0"/>
            </a:br>
            <a:r>
              <a:rPr lang="en-GB" sz="1600" dirty="0"/>
              <a:t>University of Bern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6E3AA30-D07B-7015-C6CC-71FA66BD0925}"/>
              </a:ext>
            </a:extLst>
          </p:cNvPr>
          <p:cNvSpPr/>
          <p:nvPr/>
        </p:nvSpPr>
        <p:spPr>
          <a:xfrm>
            <a:off x="9966960" y="0"/>
            <a:ext cx="222504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E43A184-DAB7-724D-45E5-FB0E4A64825E}"/>
              </a:ext>
            </a:extLst>
          </p:cNvPr>
          <p:cNvSpPr/>
          <p:nvPr/>
        </p:nvSpPr>
        <p:spPr>
          <a:xfrm>
            <a:off x="0" y="0"/>
            <a:ext cx="200152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93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E075-F769-0C41-8020-59B3A99A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Prediction Algorithms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1410-464F-EE46-9AAE-D91A29B85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Assumed 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function  given by supervisor </a:t>
                </a:r>
              </a:p>
              <a:p>
                <a:r>
                  <a:rPr lang="en-US" dirty="0"/>
                  <a:t>But in RL there is no supervisor, only rewards</a:t>
                </a:r>
              </a:p>
              <a:p>
                <a:r>
                  <a:rPr lang="en-US" dirty="0"/>
                  <a:t>In practice, we substitute a target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MC, the target is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For TD(0), the target is the TD target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95013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95013C"/>
                            </a:solidFill>
                          </a:rPr>
                          <m:t>v</m:t>
                        </m:r>
                      </m:e>
                    </m:acc>
                    <m:r>
                      <a:rPr lang="en-US" i="1" dirty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dirty="0" smtClean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5013C"/>
                  </a:solidFill>
                </a:endParaRP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95013C"/>
                              </a:solidFill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95013C"/>
                                  </a:solidFill>
                                </a:rPr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en-US" i="0" dirty="0" smtClean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1410-464F-EE46-9AAE-D91A29B85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887615A-D812-8D1E-2A6A-F5606F3B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A185220-D144-03ED-A403-0429433810A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1A54AD9-7E38-4E4A-205A-87BA227F2F3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21684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7F02-F612-1448-A3F5-E3B47318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Monte-Carlo with Value Function Approximation (1/2)</a:t>
            </a:r>
            <a:endParaRPr lang="en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F82D5-04EB-054D-A867-D50D1038A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unbiased, noisy sample of 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FR" dirty="0"/>
              </a:p>
              <a:p>
                <a:r>
                  <a:rPr lang="en-US" dirty="0"/>
                  <a:t>Can therefore apply supervised learning to “training data”: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FR" dirty="0"/>
              </a:p>
              <a:p>
                <a:r>
                  <a:rPr lang="en-US" dirty="0"/>
                  <a:t>For example, using linear Monte-Carlo policy evaluation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Monte-Carlo evaluation converges to a local optimum </a:t>
                </a:r>
              </a:p>
              <a:p>
                <a:r>
                  <a:rPr lang="en-US" dirty="0"/>
                  <a:t>Even when using non-linear value function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F82D5-04EB-054D-A867-D50D1038A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 b="-1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82C6AAC0-843E-3875-B1F6-46F42E3D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13D802-1D3A-AF21-0AAD-30E90014B5C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9D9255C-BFC4-3B9D-D6D9-EE9CEA246DFD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63519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6E39-F9EF-7D48-BE41-52D3C704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Monte-Carlo with Value Function Approximation (2/2)</a:t>
            </a:r>
            <a:endParaRPr lang="en-FR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1A3DD8-547D-EF48-9113-2C8DF80C1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9267"/>
            <a:ext cx="10515600" cy="3764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C941C-69A2-D24A-A801-8B14E1DE5EF6}"/>
              </a:ext>
            </a:extLst>
          </p:cNvPr>
          <p:cNvSpPr txBox="1"/>
          <p:nvPr/>
        </p:nvSpPr>
        <p:spPr>
          <a:xfrm>
            <a:off x="8560877" y="6221254"/>
            <a:ext cx="3631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>
                <a:latin typeface="Linux Libertine" panose="02000503000000000000" pitchFamily="2" charset="0"/>
              </a:rPr>
              <a:t>An Introduction to Reinforcement Learning, Sutton and </a:t>
            </a:r>
            <a:r>
              <a:rPr lang="en-US" sz="1000" dirty="0" err="1">
                <a:latin typeface="Linux Libertine" panose="02000503000000000000" pitchFamily="2" charset="0"/>
              </a:rPr>
              <a:t>Barto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58870A74-C729-5E98-3AD0-277B811A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12</a:t>
            </a:fld>
            <a:endParaRPr lang="it-IT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6CF2866-DD12-F8DA-D64E-AB8F4E7AC72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03EE49-0A5E-4E14-69C9-4189787AE850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17482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3893-6BB0-654E-9AB9-9C179C77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TD Learning with Value Function Approximation (1/2) </a:t>
            </a:r>
            <a:endParaRPr lang="en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58FC1-9B82-894C-B3A1-3AFF7F653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1"/>
                    </a:solidFill>
                  </a:rPr>
                  <a:t>TD-target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</m:e>
                    </m:acc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</a:t>
                </a:r>
                <a:r>
                  <a:rPr lang="en-US" dirty="0"/>
                  <a:t>biased sample of 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FR" dirty="0"/>
              </a:p>
              <a:p>
                <a:r>
                  <a:rPr lang="en-US" dirty="0"/>
                  <a:t>Can still apply supervised learning to “training data”: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&gt;, 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&gt;,…,&lt;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FR" dirty="0"/>
              </a:p>
              <a:p>
                <a:r>
                  <a:rPr lang="en-US" dirty="0"/>
                  <a:t>For example, using linear TD(0)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95013C"/>
                    </a:solidFill>
                  </a:rPr>
                  <a:t>Semi-Gradient</a:t>
                </a:r>
                <a:r>
                  <a:rPr lang="en-US" dirty="0"/>
                  <a:t>) We do not consider the effect of changing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on the target</a:t>
                </a:r>
              </a:p>
              <a:p>
                <a:r>
                  <a:rPr lang="en-US" dirty="0"/>
                  <a:t>Linear TD(0) converges (close) to global optimum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58FC1-9B82-894C-B3A1-3AFF7F653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5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03D87B1-9510-500E-0BF1-C3077BB4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9050AA1-8166-2A58-209B-80CDE09DD9D9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14CA510-CBB5-453D-D152-2CEDC6ABD4C4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52869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AFA7-FDB6-2B4E-B217-7459CA44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TD Learning with Value Function Approximation (2/2) </a:t>
            </a:r>
            <a:endParaRPr lang="en-FR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FE39F6-95A6-5B4B-AEBE-5D7282386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663" y="1825625"/>
            <a:ext cx="905267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72923-5573-9646-9325-1EDC373AF3C5}"/>
              </a:ext>
            </a:extLst>
          </p:cNvPr>
          <p:cNvSpPr txBox="1"/>
          <p:nvPr/>
        </p:nvSpPr>
        <p:spPr>
          <a:xfrm>
            <a:off x="8560877" y="6231414"/>
            <a:ext cx="3631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>
                <a:latin typeface="Linux Libertine" panose="02000503000000000000" pitchFamily="2" charset="0"/>
              </a:rPr>
              <a:t>An Introduction to Reinforcement Learning, Sutton and </a:t>
            </a:r>
            <a:r>
              <a:rPr lang="en-US" sz="1000" dirty="0" err="1">
                <a:latin typeface="Linux Libertine" panose="02000503000000000000" pitchFamily="2" charset="0"/>
              </a:rPr>
              <a:t>Barto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D8B50A2-0DE9-73A3-E595-DD49EA0D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14</a:t>
            </a:fld>
            <a:endParaRPr lang="it-IT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53EEB80-A6D3-15E1-5857-0470F0F1A3FC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B6A62A3-6B6C-6119-74F0-5A5A9247BED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85190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06C5-4089-2348-AC91-890A28EB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Control with Value Function Approximation 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FA2D76-D9CF-A241-B6B1-740D3CDD4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32313"/>
                <a:ext cx="10515600" cy="154464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FR" dirty="0"/>
                  <a:t>Policy evaluation</a:t>
                </a:r>
              </a:p>
              <a:p>
                <a:pPr lvl="1"/>
                <a:r>
                  <a:rPr lang="en-FR" dirty="0">
                    <a:solidFill>
                      <a:srgbClr val="95013C"/>
                    </a:solidFill>
                  </a:rPr>
                  <a:t>Approximate</a:t>
                </a:r>
                <a:r>
                  <a:rPr lang="en-FR" dirty="0"/>
                  <a:t> policy evaluation,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∙,∙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FR" dirty="0"/>
              </a:p>
              <a:p>
                <a:r>
                  <a:rPr lang="en-FR" dirty="0"/>
                  <a:t>Policy improvement</a:t>
                </a:r>
              </a:p>
              <a:p>
                <a:pPr lvl="1"/>
                <a:r>
                  <a:rPr lang="el-GR" u="sng" dirty="0"/>
                  <a:t>ε-</a:t>
                </a:r>
                <a:r>
                  <a:rPr lang="en-US" u="sng" dirty="0"/>
                  <a:t>Greedy</a:t>
                </a:r>
                <a:r>
                  <a:rPr lang="en-US" dirty="0"/>
                  <a:t> policy improvement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FA2D76-D9CF-A241-B6B1-740D3CDD4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32313"/>
                <a:ext cx="10515600" cy="1544649"/>
              </a:xfrm>
              <a:blipFill>
                <a:blip r:embed="rId2"/>
                <a:stretch>
                  <a:fillRect l="-928" t="-8696" b="-5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39C538-9053-A94A-9495-A9C05D1B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777673" cy="294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BFF55-4998-2448-AC9C-6386F9497CD2}"/>
              </a:ext>
            </a:extLst>
          </p:cNvPr>
          <p:cNvSpPr txBox="1"/>
          <p:nvPr/>
        </p:nvSpPr>
        <p:spPr>
          <a:xfrm>
            <a:off x="10421964" y="6221254"/>
            <a:ext cx="1770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[David Silver, IRL, UCL 2015]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ECA38E6-B883-342F-E2D9-00A01198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15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C7BEBF-AADC-D06B-B6EB-54D19E2F49AA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F303231-F8A1-F722-89BC-F24A1F77E84D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80902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DB2D-6536-FB49-987B-9F16DD6C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 Approximation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9382B-106F-1B49-9A1A-B37A50392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Approximate the action-value function </a:t>
                </a:r>
                <a:endParaRPr lang="el-GR" dirty="0"/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r>
                  <a:rPr lang="en-US" dirty="0"/>
                  <a:t>Minimize mean-squared error between approximate action-value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true action-value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 </m:t>
                                  </m:r>
                                  <m:r>
                                    <a:rPr lang="el-GR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Use stochastic gradient descent to find a local minimum</a:t>
                </a:r>
                <a:endParaRPr lang="el-GR" dirty="0"/>
              </a:p>
              <a:p>
                <a:endParaRPr lang="el-G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m:rPr>
                          <m:aln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l-G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9382B-106F-1B49-9A1A-B37A50392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5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6077A56-D050-7DB4-F270-94785FA5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C9B2D6D-487F-83E1-8C93-40991396FB3C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FB0B5DB-5C5D-0DD2-D8C6-1BF3758DCD43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92497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35FF-8045-7A4B-8326-B28796D8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Action-Value Function Approximation 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F1BD8-9B6C-9346-8F7D-324C1771A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Represent state and action by a feature vector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6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box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6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box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Represent action-value function by linear combination of features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 update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F1BD8-9B6C-9346-8F7D-324C1771A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30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030394A-1FA4-C5E8-E895-73BB8C88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0597E22-B135-AA82-216E-C5046A0E08CB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C4E14E5-879A-69DB-F120-D29FA32A0D8C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01801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DBBE-BE10-3348-8280-6FE28F24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Control Algorithms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0E6503-2B85-7641-AF0F-BAB34B9ED4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prediction, we must substitute a target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pPr lvl="1"/>
                <a:r>
                  <a:rPr lang="en-US" dirty="0"/>
                  <a:t>For MC, the target is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For TD(0), the target is the TD target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95013C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95013C"/>
                            </a:solidFill>
                          </a:rPr>
                          <m:t>v</m:t>
                        </m:r>
                      </m:e>
                    </m:acc>
                    <m:r>
                      <a:rPr lang="en-US" i="1" dirty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solidFill>
                          <a:srgbClr val="9501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5013C"/>
                  </a:solidFill>
                </a:endParaRP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95013C"/>
                              </a:solidFill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95013C"/>
                                  </a:solidFill>
                                </a:rPr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solidFill>
                                    <a:srgbClr val="9501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95013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0E6503-2B85-7641-AF0F-BAB34B9ED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25413CE-D72E-4CE8-0A50-7396EF9A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34E478F-5DFE-0C2B-D2DD-0725291F9C00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CEC43FA-EA3C-841E-CC37-A517F40FB84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06844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DA94-D34F-5546-A44F-6518CA752AA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r>
              <a:rPr lang="en-US" dirty="0">
                <a:latin typeface="Helvetica Light" panose="020B0500000000000000"/>
              </a:rPr>
              <a:t>Policy Gradient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6B19C-AC02-8450-EFAE-334CB9B1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Reinforcement Learning: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B5B10-F478-AA97-2869-370FCFCF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45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473F-0096-144F-8B42-9C68C436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35E6-9E8B-D04F-9165-C442D41EF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188" indent="-357188"/>
            <a:r>
              <a:rPr lang="en-GB" dirty="0"/>
              <a:t>Value Function Approximation</a:t>
            </a:r>
          </a:p>
          <a:p>
            <a:pPr marL="357188" indent="-357188"/>
            <a:r>
              <a:rPr lang="en-GB" dirty="0">
                <a:solidFill>
                  <a:srgbClr val="595959"/>
                </a:solidFill>
              </a:rPr>
              <a:t>Policy Gradient</a:t>
            </a:r>
          </a:p>
          <a:p>
            <a:pPr marL="357188" indent="-357188"/>
            <a:r>
              <a:rPr lang="en-GB" dirty="0">
                <a:solidFill>
                  <a:srgbClr val="595959"/>
                </a:solidFill>
              </a:rPr>
              <a:t>Deep Reinforcement Learning</a:t>
            </a:r>
          </a:p>
          <a:p>
            <a:pPr marL="457200" lvl="1" indent="0">
              <a:buNone/>
            </a:pPr>
            <a:endParaRPr lang="en-GB" dirty="0">
              <a:solidFill>
                <a:srgbClr val="595959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C753F-08B6-08CA-7AF3-FD5B82DF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en-GB" smtClean="0"/>
              <a:t>2</a:t>
            </a:fld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BDD5D62-753A-E642-2663-F4F3F5467FE8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B91884D-51D4-3925-80A8-B3C2400883B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46B22DE-7643-E8D8-DBDC-2C14219F7F93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64132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19EC-3848-2547-B30F-1E23FDD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Policy-Based Reinforcement Learning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DE5B5-2692-2341-A8BF-A33C0FF7B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Previously we approximated the value or action-value function using parameters 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r>
                  <a:rPr lang="en-US" dirty="0"/>
                  <a:t>A policy was generated directly from the value function </a:t>
                </a:r>
              </a:p>
              <a:p>
                <a:pPr lvl="1"/>
                <a:r>
                  <a:rPr lang="en-US" dirty="0"/>
                  <a:t>e.g., using </a:t>
                </a:r>
                <a:r>
                  <a:rPr lang="el-GR" dirty="0"/>
                  <a:t>ε-</a:t>
                </a:r>
                <a:r>
                  <a:rPr lang="en-US" dirty="0"/>
                  <a:t>greedy </a:t>
                </a:r>
              </a:p>
              <a:p>
                <a:r>
                  <a:rPr lang="en-US" dirty="0"/>
                  <a:t>We now directly parametrize the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;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DE5B5-2692-2341-A8BF-A33C0FF7B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8AB53B8-372E-581F-7252-00BCFE69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D12523D-8D37-81A9-7319-F9FF53BC9573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948B317-4955-4E22-3726-6C2F9CB9313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89965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3790-E6B4-8545-8666-7F090A0F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and Policy-Based RL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C1EB-08C9-6E49-8980-36B7A8B3D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Value Based</a:t>
            </a:r>
          </a:p>
          <a:p>
            <a:pPr lvl="1"/>
            <a:r>
              <a:rPr lang="en-US" dirty="0"/>
              <a:t>Learnt Value Function </a:t>
            </a:r>
          </a:p>
          <a:p>
            <a:pPr lvl="1"/>
            <a:r>
              <a:rPr lang="en-US" dirty="0"/>
              <a:t>Implicit policy</a:t>
            </a:r>
            <a:br>
              <a:rPr lang="en-US" dirty="0"/>
            </a:br>
            <a:r>
              <a:rPr lang="en-US" dirty="0"/>
              <a:t>(e.g., </a:t>
            </a:r>
            <a:r>
              <a:rPr lang="el-GR" dirty="0"/>
              <a:t>ε-</a:t>
            </a:r>
            <a:r>
              <a:rPr lang="en-US" dirty="0"/>
              <a:t>greedy) </a:t>
            </a:r>
          </a:p>
          <a:p>
            <a:r>
              <a:rPr lang="en-US" dirty="0"/>
              <a:t>Policy Based</a:t>
            </a:r>
          </a:p>
          <a:p>
            <a:pPr lvl="1"/>
            <a:r>
              <a:rPr lang="en-US" dirty="0"/>
              <a:t>No Value Function </a:t>
            </a:r>
          </a:p>
          <a:p>
            <a:pPr lvl="1"/>
            <a:r>
              <a:rPr lang="en-US" dirty="0"/>
              <a:t>Learnt Policy </a:t>
            </a:r>
          </a:p>
          <a:p>
            <a:r>
              <a:rPr lang="en-US" dirty="0"/>
              <a:t>Actor-Critic </a:t>
            </a:r>
          </a:p>
          <a:p>
            <a:pPr lvl="1"/>
            <a:r>
              <a:rPr lang="en-US" dirty="0"/>
              <a:t>Learnt Value Function </a:t>
            </a:r>
          </a:p>
          <a:p>
            <a:pPr lvl="1"/>
            <a:r>
              <a:rPr lang="en-US" dirty="0"/>
              <a:t>Learnt Policy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7315D-82F2-094D-BC2D-96CD09D7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55" y="2401950"/>
            <a:ext cx="4660945" cy="319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8D34F-DBB8-3E45-B5C2-D911B65B1963}"/>
              </a:ext>
            </a:extLst>
          </p:cNvPr>
          <p:cNvSpPr txBox="1"/>
          <p:nvPr/>
        </p:nvSpPr>
        <p:spPr>
          <a:xfrm>
            <a:off x="10421964" y="6226334"/>
            <a:ext cx="1770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[David Silver, IRL, UCL 2015]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8BD449-1182-5F04-A469-C7574610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21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B536BCF-8B3C-A1F3-0EE5-0B53C5B4078A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7433D9B-75A0-5D8D-820A-6CDCA8FC8706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90899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D794-4E29-A244-978D-83CF29D9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Policy-Based RL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975D-3C59-E74A-A13C-917F4D9A7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Better convergence properties (in contrast to value function approximation that can oscillate in some configurations)</a:t>
            </a:r>
          </a:p>
          <a:p>
            <a:pPr lvl="1"/>
            <a:r>
              <a:rPr lang="en-US" dirty="0"/>
              <a:t>Effective in high-dimensional or continuous action spaces </a:t>
            </a:r>
          </a:p>
          <a:p>
            <a:pPr lvl="1"/>
            <a:r>
              <a:rPr lang="en-US" dirty="0"/>
              <a:t>Can learn stochastic policies 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Typically converge to a local rather than global optimum </a:t>
            </a:r>
          </a:p>
          <a:p>
            <a:pPr lvl="1"/>
            <a:r>
              <a:rPr lang="en-US" dirty="0"/>
              <a:t>Evaluating a policy is typically inefficient and high variance </a:t>
            </a:r>
          </a:p>
          <a:p>
            <a:endParaRPr lang="en-FR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3AB0F8-C41F-42A0-7D1D-FF765264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22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AE9B717-510C-DDF5-2305-832A2347FF1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77DD483-03C7-5304-C4DC-D9F835BE5F9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679982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CE95-C75B-BA4E-A6EA-2D12DA72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E554C-7F00-7043-A442-9F3250293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24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Policy based reinforcement learning is an </a:t>
                </a:r>
                <a:r>
                  <a:rPr lang="en-US" dirty="0">
                    <a:solidFill>
                      <a:srgbClr val="95013C"/>
                    </a:solidFill>
                  </a:rPr>
                  <a:t>optimization</a:t>
                </a:r>
                <a:r>
                  <a:rPr lang="en-US" dirty="0"/>
                  <a:t> problem 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that maximizes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possible optimization approaches </a:t>
                </a:r>
              </a:p>
              <a:p>
                <a:pPr lvl="1"/>
                <a:r>
                  <a:rPr lang="en-US" dirty="0"/>
                  <a:t>Gradient-free (e.g., Hill climbing, Genetic algorithms, etc.)</a:t>
                </a:r>
              </a:p>
              <a:p>
                <a:pPr lvl="1"/>
                <a:r>
                  <a:rPr lang="en-US" dirty="0"/>
                  <a:t>Gradient-based (e.g., Gradient descent)</a:t>
                </a:r>
              </a:p>
              <a:p>
                <a:r>
                  <a:rPr lang="en-US" dirty="0"/>
                  <a:t>We focus on gradient descent, many extensions possible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E554C-7F00-7043-A442-9F3250293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24375"/>
              </a:xfrm>
              <a:blipFill>
                <a:blip r:embed="rId2"/>
                <a:stretch>
                  <a:fillRect l="-1043" t="-22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806D4A58-7E9D-ECD2-5775-D9AB8AC1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23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3836CC8-359B-885E-9B79-79C5E573873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021742F-6C27-628B-EE5C-821C1A4DF79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45652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89E2-CDBD-C242-9D5E-D6B2FD20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C7FF-3DAD-0447-B748-246A6C912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43713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any policy objective function </a:t>
                </a:r>
                <a:endParaRPr lang="en-US" b="1" dirty="0"/>
              </a:p>
              <a:p>
                <a:r>
                  <a:rPr lang="en-US" dirty="0"/>
                  <a:t>Policy gradient algorithms search for a local maximum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rgbClr val="95013C"/>
                    </a:solidFill>
                  </a:rPr>
                  <a:t>ascending the gradient </a:t>
                </a:r>
                <a:r>
                  <a:rPr lang="en-US" dirty="0"/>
                  <a:t>of the policy, </a:t>
                </a:r>
                <a:r>
                  <a:rPr lang="en-US" dirty="0" err="1"/>
                  <a:t>w.r.t.</a:t>
                </a:r>
                <a:r>
                  <a:rPr lang="en-US" dirty="0"/>
                  <a:t>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95013C"/>
                    </a:solidFill>
                  </a:rPr>
                  <a:t>policy gradient</a:t>
                </a:r>
                <a:br>
                  <a:rPr lang="el-GR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l-G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l-G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</a:t>
                </a:r>
                <a:r>
                  <a:rPr lang="el-GR" dirty="0"/>
                  <a:t>α </a:t>
                </a:r>
                <a:r>
                  <a:rPr lang="en-US" dirty="0"/>
                  <a:t>is a step-size parameter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C7FF-3DAD-0447-B748-246A6C912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43713" cy="4351338"/>
              </a:xfrm>
              <a:blipFill>
                <a:blip r:embed="rId2"/>
                <a:stretch>
                  <a:fillRect l="-1248" t="-35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95ABC6C-69F9-3D43-9428-88C5AB254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3" y="2165350"/>
            <a:ext cx="3671887" cy="3671887"/>
          </a:xfrm>
          <a:prstGeom prst="rect">
            <a:avLst/>
          </a:prstGeom>
        </p:spPr>
      </p:pic>
      <p:pic>
        <p:nvPicPr>
          <p:cNvPr id="2049" name="Picture 1" descr="page12image42122224">
            <a:extLst>
              <a:ext uri="{FF2B5EF4-FFF2-40B4-BE49-F238E27FC236}">
                <a16:creationId xmlns:a16="http://schemas.microsoft.com/office/drawing/2014/main" id="{B2628D79-2E92-574C-8AEE-2A1D089B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62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8EF0759-B2AF-FBF4-6CE0-68D298CA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24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5E1C560-B898-A27D-ED0F-AD0390F7A9D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EBE30E8-5880-1511-21EE-FACCBBF667BB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737997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50A1-1415-1742-800C-95EA7261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Objective Functions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E6C2-4A50-F149-8CC1-E55C84264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Goal: 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, </a:t>
                </a:r>
                <a:r>
                  <a:rPr lang="en-US" dirty="0"/>
                  <a:t>find best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endParaRPr lang="en-US" dirty="0"/>
              </a:p>
              <a:p>
                <a:r>
                  <a:rPr lang="en-US" dirty="0"/>
                  <a:t>But how do we 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dirty="0"/>
                  <a:t>?</a:t>
                </a:r>
                <a:endParaRPr lang="en-US" dirty="0"/>
              </a:p>
              <a:p>
                <a:r>
                  <a:rPr lang="en-US" dirty="0"/>
                  <a:t>In episodic environments we can use the </a:t>
                </a:r>
                <a:r>
                  <a:rPr lang="en-US" dirty="0">
                    <a:solidFill>
                      <a:srgbClr val="95013C"/>
                    </a:solidFill>
                  </a:rPr>
                  <a:t>start value</a:t>
                </a:r>
                <a:br>
                  <a:rPr lang="en-US" dirty="0">
                    <a:solidFill>
                      <a:srgbClr val="95013C"/>
                    </a:solidFill>
                  </a:rPr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continuing environments, we can use the </a:t>
                </a:r>
                <a:r>
                  <a:rPr lang="en-US" dirty="0">
                    <a:solidFill>
                      <a:srgbClr val="95013C"/>
                    </a:solidFill>
                  </a:rPr>
                  <a:t>average value </a:t>
                </a:r>
                <a:br>
                  <a:rPr lang="en-US" dirty="0">
                    <a:solidFill>
                      <a:srgbClr val="95013C"/>
                    </a:solidFill>
                  </a:rPr>
                </a:br>
                <a:endParaRPr lang="en-US" dirty="0">
                  <a:solidFill>
                    <a:srgbClr val="95013C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Or the </a:t>
                </a:r>
                <a:r>
                  <a:rPr lang="en-US" dirty="0">
                    <a:solidFill>
                      <a:srgbClr val="95013C"/>
                    </a:solidFill>
                  </a:rPr>
                  <a:t>average reward per time-step</a:t>
                </a:r>
                <a:br>
                  <a:rPr lang="en-US" dirty="0">
                    <a:solidFill>
                      <a:srgbClr val="95013C"/>
                    </a:solidFill>
                  </a:rPr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95013C"/>
                    </a:solidFill>
                  </a:rPr>
                  <a:t>stationary distribution </a:t>
                </a:r>
                <a:r>
                  <a:rPr lang="en-US" dirty="0"/>
                  <a:t>of Markov chain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1DE6C2-4A50-F149-8CC1-E55C84264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661" b="-1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B0C4B7F-B14D-3A29-8089-14C4BDD3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25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5FFED29-72D9-D71B-D069-E45F8D5A7F9A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88F1E60-A1F0-610B-E037-BE4F2B75F681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83371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71690-0536-0D42-9697-843594EB0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Consider a simple class of </a:t>
                </a:r>
                <a:r>
                  <a:rPr lang="en-US" sz="2400" dirty="0">
                    <a:solidFill>
                      <a:srgbClr val="95013C"/>
                    </a:solidFill>
                  </a:rPr>
                  <a:t>one-step</a:t>
                </a:r>
                <a:r>
                  <a:rPr lang="en-US" sz="2400" dirty="0"/>
                  <a:t> MDPs</a:t>
                </a:r>
              </a:p>
              <a:p>
                <a:pPr lvl="1"/>
                <a:r>
                  <a:rPr lang="en-US" sz="1900" dirty="0"/>
                  <a:t>Starting in state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dirty="0"/>
              </a:p>
              <a:p>
                <a:pPr lvl="1"/>
                <a:r>
                  <a:rPr lang="en-US" sz="1900" dirty="0"/>
                  <a:t>Terminating after one time-step with reward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1900" dirty="0"/>
              </a:p>
              <a:p>
                <a:r>
                  <a:rPr lang="en-US" sz="2400" dirty="0"/>
                  <a:t>Use likelihood ratios to compute the policy gradient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l-GR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l-G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l-GR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l-GR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l-GR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l-GR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l-GR" sz="2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6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26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l-GR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6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l-GR" sz="26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71690-0536-0D42-9697-843594EB0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  <a:blipFill>
                <a:blip r:embed="rId2"/>
                <a:stretch>
                  <a:fillRect l="-752" t="-2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4F443F0-3846-C04D-AD5F-F6D41B8B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One-Step MDPs </a:t>
            </a:r>
            <a:endParaRPr lang="en-FR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8530F5E-BBE1-CC6D-3028-5A4F94E9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26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0561525-7EFE-8B07-10D5-EE7917DC143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3D7535-8B7F-ED11-C083-248E542E76A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BE05ED-0480-4477-9ACC-7161519C13ED}"/>
                  </a:ext>
                </a:extLst>
              </p:cNvPr>
              <p:cNvSpPr txBox="1"/>
              <p:nvPr/>
            </p:nvSpPr>
            <p:spPr>
              <a:xfrm>
                <a:off x="7972285" y="2497272"/>
                <a:ext cx="4290835" cy="81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l-G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aln/>
                      </m:rP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l-G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l-GR" sz="18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l-G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l-GR" sz="18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/>
                  <a:t>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l-GR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l-GR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sz="1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BE05ED-0480-4477-9ACC-7161519C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85" y="2497272"/>
                <a:ext cx="4290835" cy="819968"/>
              </a:xfrm>
              <a:prstGeom prst="rect">
                <a:avLst/>
              </a:prstGeom>
              <a:blipFill>
                <a:blip r:embed="rId3"/>
                <a:stretch>
                  <a:fillRect b="-5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95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1C9E-5834-024D-8AE1-44D5A7FF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Theorem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99430-CE5D-964F-9DAE-6A699E577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policy gradient theorem generalizes the likelihood ratio approach to multi-step MDPs </a:t>
                </a:r>
              </a:p>
              <a:p>
                <a:r>
                  <a:rPr lang="en-US" dirty="0"/>
                  <a:t>Replaces instantaneous reward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with long-term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r>
                  <a:rPr lang="en-US" dirty="0"/>
                  <a:t>Policy gradient theorem applies to start state objective, average reward and average value objective</a:t>
                </a: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99430-CE5D-964F-9DAE-6A699E577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812" t="-8333" r="-1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6F5B3D6-2F04-5640-A4AC-3625425FFFE7}"/>
              </a:ext>
            </a:extLst>
          </p:cNvPr>
          <p:cNvGrpSpPr/>
          <p:nvPr/>
        </p:nvGrpSpPr>
        <p:grpSpPr>
          <a:xfrm>
            <a:off x="1215390" y="3904208"/>
            <a:ext cx="9761220" cy="1972610"/>
            <a:chOff x="1836420" y="5343279"/>
            <a:chExt cx="8519160" cy="1972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31C9138-BEAF-E544-947E-205BD386C19F}"/>
                    </a:ext>
                  </a:extLst>
                </p:cNvPr>
                <p:cNvSpPr/>
                <p:nvPr/>
              </p:nvSpPr>
              <p:spPr>
                <a:xfrm>
                  <a:off x="1836420" y="5720960"/>
                  <a:ext cx="8519160" cy="15949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i="1" dirty="0">
                      <a:solidFill>
                        <a:schemeClr val="tx1"/>
                      </a:solidFill>
                      <a:latin typeface="Linux Libertine" panose="02000503000000000000" pitchFamily="2" charset="0"/>
                    </a:rPr>
                    <a:t>For any differentiable policy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Linux Libertine" panose="02000503000000000000" pitchFamily="2" charset="0"/>
                    </a:rPr>
                    <a:t> and for any of the policy objective functions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𝑎𝑣𝑅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Linux Libertine" panose="02000503000000000000" pitchFamily="2" charset="0"/>
                    </a:rPr>
                    <a:t> 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𝑎𝑣𝑉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Linux Libertine" panose="02000503000000000000" pitchFamily="2" charset="0"/>
                    </a:rPr>
                    <a:t> the policy gradient is</a:t>
                  </a:r>
                </a:p>
                <a:p>
                  <a:endParaRPr lang="en-US" i="1" dirty="0">
                    <a:solidFill>
                      <a:schemeClr val="tx1"/>
                    </a:solidFill>
                    <a:latin typeface="Linux Libertine" panose="020005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m:rPr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l-GR" i="1" smtClean="0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l-GR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l-GR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l-GR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l-GR" i="1">
                                        <a:solidFill>
                                          <a:srgbClr val="9501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l-GR" i="1">
                                    <a:solidFill>
                                      <a:srgbClr val="9501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l-GR" dirty="0">
                                    <a:solidFill>
                                      <a:srgbClr val="95013C"/>
                                    </a:solidFill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br>
                    <a:rPr lang="en-US" dirty="0"/>
                  </a:br>
                  <a:endParaRPr lang="en-US" dirty="0"/>
                </a:p>
                <a:p>
                  <a:endParaRPr lang="en-US" i="1" dirty="0">
                    <a:solidFill>
                      <a:schemeClr val="tx1"/>
                    </a:solidFill>
                    <a:latin typeface="Linux Libertine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31C9138-BEAF-E544-947E-205BD386C1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6420" y="5720960"/>
                  <a:ext cx="8519160" cy="1594929"/>
                </a:xfrm>
                <a:prstGeom prst="rect">
                  <a:avLst/>
                </a:prstGeom>
                <a:blipFill>
                  <a:blip r:embed="rId3"/>
                  <a:stretch>
                    <a:fillRect l="-519" t="-7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0A5E80-7EB9-DA46-B2F4-73EB8A8C5DC5}"/>
                </a:ext>
              </a:extLst>
            </p:cNvPr>
            <p:cNvSpPr/>
            <p:nvPr/>
          </p:nvSpPr>
          <p:spPr>
            <a:xfrm>
              <a:off x="1836420" y="5343279"/>
              <a:ext cx="8519160" cy="3776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Linux Libertine" panose="02000503000000000000" pitchFamily="2" charset="0"/>
                </a:rPr>
                <a:t>Theorem (Policy Gradient)</a:t>
              </a:r>
              <a:endParaRPr lang="en-FR" dirty="0">
                <a:solidFill>
                  <a:schemeClr val="bg1"/>
                </a:solidFill>
                <a:latin typeface="Linux Libertine" panose="02000503000000000000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8B2FF-1D2F-5E33-14FD-379AD1D6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27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EC1048-B5F7-C273-1870-5A740CFB3580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DF979D6-F063-B2DC-20F7-DA1B68AEED3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263739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483F-A1D1-0B4B-AB4A-B809BC1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Monte-Carlo Policy Gradient (REINFORCE)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129DB-625C-1740-86DE-38B2B9510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5526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Update parameters by </a:t>
                </a:r>
                <a:r>
                  <a:rPr lang="en-US" dirty="0">
                    <a:solidFill>
                      <a:srgbClr val="95013C"/>
                    </a:solidFill>
                  </a:rPr>
                  <a:t>stochastic</a:t>
                </a:r>
                <a:r>
                  <a:rPr lang="en-US" dirty="0"/>
                  <a:t> gradient ascent 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95013C"/>
                    </a:solidFill>
                  </a:rPr>
                  <a:t>policy gradient theorem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95013C"/>
                    </a:solidFill>
                  </a:rPr>
                  <a:t>return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as an unbiased sample of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Δθ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129DB-625C-1740-86DE-38B2B9510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55265"/>
              </a:xfrm>
              <a:blipFill>
                <a:blip r:embed="rId2"/>
                <a:stretch>
                  <a:fillRect l="-812" t="-77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9B7EE9-A8D2-9B44-9D68-7595054C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566" y="3854867"/>
            <a:ext cx="6658867" cy="2383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B03AD-5372-F242-A0DA-340F1020AC09}"/>
              </a:ext>
            </a:extLst>
          </p:cNvPr>
          <p:cNvSpPr txBox="1"/>
          <p:nvPr/>
        </p:nvSpPr>
        <p:spPr>
          <a:xfrm>
            <a:off x="8560877" y="6221254"/>
            <a:ext cx="3631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>
                <a:latin typeface="Linux Libertine" panose="02000503000000000000" pitchFamily="2" charset="0"/>
              </a:rPr>
              <a:t>An Introduction to Reinforcement Learning, Sutton and </a:t>
            </a:r>
            <a:r>
              <a:rPr lang="en-US" sz="1000" dirty="0" err="1">
                <a:latin typeface="Linux Libertine" panose="02000503000000000000" pitchFamily="2" charset="0"/>
              </a:rPr>
              <a:t>Barto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D8C04C1-D562-B9AE-70F1-E0378A05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28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1E969F3-CCF2-51BC-009E-CCAD78FA6190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7367B71-4E44-29C9-ABE2-0E7721B30F6B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909549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EA28-4EC1-0340-8EF5-A4FEFA47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Variance Using a Critic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AD4C6-FAEC-2944-882F-F9984943B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Monte-Carlo policy gradient still has high variance</a:t>
                </a:r>
              </a:p>
              <a:p>
                <a:r>
                  <a:rPr lang="en-US" dirty="0"/>
                  <a:t>We use a </a:t>
                </a:r>
                <a:r>
                  <a:rPr lang="en-US" dirty="0">
                    <a:solidFill>
                      <a:srgbClr val="95013C"/>
                    </a:solidFill>
                  </a:rPr>
                  <a:t>critic</a:t>
                </a:r>
                <a:r>
                  <a:rPr lang="en-US" dirty="0"/>
                  <a:t> to estimate the action-value function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Actor-critic algorithms maintain two sets of parameters </a:t>
                </a:r>
              </a:p>
              <a:p>
                <a:pPr lvl="1"/>
                <a:r>
                  <a:rPr lang="en-US" dirty="0">
                    <a:solidFill>
                      <a:srgbClr val="95013C"/>
                    </a:solidFill>
                  </a:rPr>
                  <a:t>Critic</a:t>
                </a:r>
                <a:r>
                  <a:rPr lang="en-US" dirty="0"/>
                  <a:t> Updates action-value function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rgbClr val="95013C"/>
                    </a:solidFill>
                  </a:rPr>
                  <a:t>Actor</a:t>
                </a:r>
                <a:r>
                  <a:rPr lang="en-US" dirty="0"/>
                  <a:t> Updates policy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, </a:t>
                </a:r>
                <a:r>
                  <a:rPr lang="en-US" dirty="0"/>
                  <a:t>in direction suggested by critic</a:t>
                </a:r>
              </a:p>
              <a:p>
                <a:r>
                  <a:rPr lang="en-US" dirty="0"/>
                  <a:t>Actor-critic algorithms follow an approximate policy gradient </a:t>
                </a:r>
                <a:endParaRPr lang="en-F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l-GR" dirty="0"/>
                                <m:t> 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Δθ</m:t>
                      </m:r>
                      <m:r>
                        <m:rPr>
                          <m:aln/>
                        </m:rP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l-GR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AD4C6-FAEC-2944-882F-F9984943B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8932610-3D68-9B34-982D-FB0406E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29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42B10A-D52E-2C62-F5CD-592DA51C3ACB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87C0C49-1813-8351-50C0-13158FEBD8CC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01661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DA94-D34F-5546-A44F-6518CA752AA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r>
              <a:rPr lang="en-US" dirty="0">
                <a:latin typeface="Helvetica Light" panose="020B0500000000000000"/>
              </a:rPr>
              <a:t>Value Function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6B19C-AC02-8450-EFAE-334CB9B1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B5B10-F478-AA97-2869-370FCFCF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039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A47D-4B9D-8048-85A0-8EF24003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Action-Value Function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DC480-D137-254F-BC29-745CC5187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8840" cy="4351338"/>
              </a:xfrm>
            </p:spPr>
            <p:txBody>
              <a:bodyPr/>
              <a:lstStyle/>
              <a:p>
                <a:r>
                  <a:rPr lang="en-US" dirty="0"/>
                  <a:t>The critic is solving a familiar problem: policy evaluation (prediction)</a:t>
                </a:r>
                <a:endParaRPr lang="el-GR" dirty="0"/>
              </a:p>
              <a:p>
                <a:r>
                  <a:rPr lang="en-US" dirty="0"/>
                  <a:t>How good is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dirty="0"/>
                  <a:t> </a:t>
                </a:r>
                <a:r>
                  <a:rPr lang="en-US" dirty="0"/>
                  <a:t>for current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?</a:t>
                </a:r>
              </a:p>
              <a:p>
                <a:r>
                  <a:rPr lang="en-US" dirty="0"/>
                  <a:t>Could also use e.g.</a:t>
                </a:r>
                <a:r>
                  <a:rPr lang="el-GR" dirty="0"/>
                  <a:t>,</a:t>
                </a:r>
                <a:r>
                  <a:rPr lang="en-US" dirty="0"/>
                  <a:t> least-squares policy evaluation 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DC480-D137-254F-BC29-745CC5187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8840" cy="4351338"/>
              </a:xfrm>
              <a:blipFill>
                <a:blip r:embed="rId2"/>
                <a:stretch>
                  <a:fillRect l="-994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53460ED-2957-F05F-08D8-F964E112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30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E55821-FEBE-BC38-B785-B8535ED10004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76D7BA-6084-E79B-F341-A90E769DC06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22038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880A-A310-6D41-8952-9338AE77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Actor-Critic (1/2)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3717B-B969-F74E-9489-FD5299C31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actor-critic algorithm based on action-value critic </a:t>
                </a:r>
              </a:p>
              <a:p>
                <a:r>
                  <a:rPr lang="en-US" dirty="0"/>
                  <a:t>Using linear value function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Critic Updates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linear TD(0) </a:t>
                </a:r>
              </a:p>
              <a:p>
                <a:pPr lvl="1"/>
                <a:r>
                  <a:rPr lang="en-US" dirty="0"/>
                  <a:t>Actor Updates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by policy gradient 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3717B-B969-F74E-9489-FD5299C31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B2D0C90-E378-B6DB-349A-ED2AC850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31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4678289-3036-DEEE-F1A2-048883928B87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C318671-7FBB-1781-AEF8-20C414A892B6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342350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25E8-EDA4-0349-B20B-AD732B21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Actor-Critic (2/2) </a:t>
            </a:r>
            <a:endParaRPr lang="en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DAB52-40D0-844B-AA0B-E5034AFF6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898" y="1825625"/>
            <a:ext cx="773820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86842-E24E-A146-8C29-635F55F4A443}"/>
              </a:ext>
            </a:extLst>
          </p:cNvPr>
          <p:cNvSpPr txBox="1"/>
          <p:nvPr/>
        </p:nvSpPr>
        <p:spPr>
          <a:xfrm>
            <a:off x="8560877" y="6221254"/>
            <a:ext cx="3631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>
                <a:latin typeface="Linux Libertine" panose="02000503000000000000" pitchFamily="2" charset="0"/>
              </a:rPr>
              <a:t>An Introduction to Reinforcement Learning, Sutton and </a:t>
            </a:r>
            <a:r>
              <a:rPr lang="en-US" sz="1000" dirty="0" err="1">
                <a:latin typeface="Linux Libertine" panose="02000503000000000000" pitchFamily="2" charset="0"/>
              </a:rPr>
              <a:t>Barto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4942FF8-4D60-F5D1-1060-21033B67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32</a:t>
            </a:fld>
            <a:endParaRPr lang="it-IT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3B389C5-0346-B518-87F8-64DD58C5ECE5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DB102D-AB9D-6CB1-4B2C-396FDB01E824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95208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DA94-D34F-5546-A44F-6518CA752AA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r>
              <a:rPr lang="en-US" dirty="0">
                <a:latin typeface="Helvetica Light" panose="020B0500000000000000"/>
              </a:rPr>
              <a:t>Deep Reinforcement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6B19C-AC02-8450-EFAE-334CB9B1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B5B10-F478-AA97-2869-370FCFCF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EA8E-8BBA-427F-8E76-5AE09ACA2473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91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5B4F-4621-C14A-ABB0-70B87BC5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Approximation</a:t>
            </a:r>
            <a:r>
              <a:rPr lang="it-IT" dirty="0"/>
              <a:t> with Deep Networks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46B4-D51E-4147-8C7B-22ACB1DDD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far, the feature representation was typically “fixed”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parametrised</a:t>
                </a:r>
                <a:r>
                  <a:rPr lang="en-US" dirty="0"/>
                  <a:t> functions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were linear mappings of input features</a:t>
                </a:r>
              </a:p>
              <a:p>
                <a:r>
                  <a:rPr lang="en-US" dirty="0"/>
                  <a:t>More complicated non-linear mappings are needed to generalize to more complex domains</a:t>
                </a:r>
              </a:p>
              <a:p>
                <a:r>
                  <a:rPr lang="en-US" dirty="0"/>
                  <a:t>Popular choice is to use deep neural networks</a:t>
                </a:r>
              </a:p>
              <a:p>
                <a:pPr lvl="1"/>
                <a:r>
                  <a:rPr lang="en-US" dirty="0"/>
                  <a:t>Known to discover useful feature representation tailored to the specific task</a:t>
                </a:r>
              </a:p>
              <a:p>
                <a:pPr lvl="1"/>
                <a:r>
                  <a:rPr lang="en-US" dirty="0"/>
                  <a:t>We can leverage extensive research on architectures and </a:t>
                </a:r>
                <a:r>
                  <a:rPr lang="en-US" dirty="0" err="1"/>
                  <a:t>optimisation</a:t>
                </a:r>
                <a:r>
                  <a:rPr lang="en-US" dirty="0"/>
                  <a:t> from Supervised Learning</a:t>
                </a: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46B4-D51E-4147-8C7B-22ACB1DDD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8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1673C89-0705-BBAD-443C-D6C8F633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34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F375C8-550F-D16E-3B35-48212D430A3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334F9EF-AC9D-7694-19B7-6BBD4FF78CF7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38651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CFCD-010B-3443-9F89-FDBB65F4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Reinforcement Learning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940E-F111-1F41-B1A4-70896EFFE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simple and appealing</a:t>
            </a:r>
          </a:p>
          <a:p>
            <a:r>
              <a:rPr lang="en-US" dirty="0"/>
              <a:t>But it is not sample efficient</a:t>
            </a:r>
          </a:p>
          <a:p>
            <a:r>
              <a:rPr lang="en-US" dirty="0"/>
              <a:t>Batch methods seek to find the best fitting value function </a:t>
            </a:r>
          </a:p>
          <a:p>
            <a:r>
              <a:rPr lang="en-US" dirty="0"/>
              <a:t>Given the agent’s experience (“training data”)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B2A765B-1148-D8CE-D2D5-0650AC2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35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28B2E4-76FE-E8F4-64F1-22F89070C72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E46F92C-122C-5511-8E94-0B77B3AF734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92068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AED3-2037-2047-BBFB-EB92E558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Prediction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C7B03-0867-2945-B59F-9037807543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value function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experience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 consisting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⟩ </m:t>
                    </m:r>
                  </m:oMath>
                </a14:m>
                <a:r>
                  <a:rPr lang="en-US" dirty="0"/>
                  <a:t>pairs</a:t>
                </a:r>
                <a:br>
                  <a:rPr lang="el-GR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v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sub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l-GR" dirty="0"/>
              </a:p>
              <a:p>
                <a:r>
                  <a:rPr lang="en-US" dirty="0"/>
                  <a:t>Which parameters </a:t>
                </a:r>
                <a:r>
                  <a:rPr lang="en-US" b="1" dirty="0"/>
                  <a:t>w</a:t>
                </a:r>
                <a:r>
                  <a:rPr lang="en-US" dirty="0"/>
                  <a:t> give the best fitting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95013C"/>
                    </a:solidFill>
                  </a:rPr>
                  <a:t>Least squares</a:t>
                </a:r>
                <a:r>
                  <a:rPr lang="en-US" dirty="0"/>
                  <a:t> algorithms find parameter vector w minimizing sum-squared error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target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𝐿𝑆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 dirty="0" err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v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 dirty="0" err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C7B03-0867-2945-B59F-903780754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 b="-1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3B0CD60-D648-2443-E11E-CC7EB61E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36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CFCBAC8-CA85-6870-4200-E67F19E776C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95DF9D4-70DE-4E52-86DB-DACE39BC9723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43943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EECB-285E-F541-A801-66197602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Stochastic Gradient Descent with Experience Replay </a:t>
            </a:r>
            <a:endParaRPr lang="en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973A0-A2C8-204F-AFAD-C906D8715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experience consisting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pairs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v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v</m:t>
                                    </m:r>
                                  </m:e>
                                  <m:sub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Τ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Τ</m:t>
                                    </m:r>
                                  </m:sub>
                                  <m:sup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Repeat: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Sample state, value from experience </a:t>
                </a:r>
                <a:br>
                  <a:rPr lang="el-GR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v</m:t>
                            </m:r>
                          </m:e>
                          <m:sup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Apply stochastic gradient descent update </a:t>
                </a:r>
                <a:endParaRPr lang="el-GR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Converges to least squares solution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973A0-A2C8-204F-AFAD-C906D8715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31706AB-DDBF-AED7-F409-B0FD3CF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37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B9C77E8-7E36-7B87-9820-E56B246D087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B7D80F5-82C9-2E59-A49A-390AD569F33B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313309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9B94-A50E-BF40-B82A-846FBF9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Experience Replay in Deep Q-Networks (DQN) </a:t>
            </a:r>
            <a:endParaRPr lang="en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DQN that uses experience replay and fixed Q-targets </a:t>
                </a:r>
              </a:p>
              <a:p>
                <a:pPr lvl="1"/>
                <a:r>
                  <a:rPr lang="en-US" dirty="0"/>
                  <a:t>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according to </a:t>
                </a:r>
                <a:r>
                  <a:rPr lang="el-GR" dirty="0"/>
                  <a:t>ε-</a:t>
                </a:r>
                <a:r>
                  <a:rPr lang="en-US" dirty="0"/>
                  <a:t>greedy policy</a:t>
                </a:r>
              </a:p>
              <a:p>
                <a:pPr lvl="1"/>
                <a:r>
                  <a:rPr lang="en-US" dirty="0"/>
                  <a:t>Store transition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replay memory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random mini-batch of transitions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Q-learning targets </a:t>
                </a:r>
                <a:r>
                  <a:rPr lang="en-US" dirty="0" err="1"/>
                  <a:t>w.r.t.</a:t>
                </a:r>
                <a:r>
                  <a:rPr lang="en-US" dirty="0"/>
                  <a:t> the parameters of a DQN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MSE between Q-network and Q-learning targets 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9DCBC3-955F-ECAC-030E-8260BD7B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38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94835B-B102-0DBB-9D9A-0A1569E621B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E0D6C58-1D41-ECF8-D8BA-8F199FFA81D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995672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372-A857-9549-AD47-21F6A354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in Atari </a:t>
            </a:r>
            <a:endParaRPr lang="en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EA72A-19A9-1C4F-9106-C1A6D127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48" y="1690688"/>
            <a:ext cx="7366610" cy="435133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F277A05-FC2A-E14C-95B0-9128920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10" y="1690688"/>
            <a:ext cx="3522283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08E5B-6425-424D-8DB1-FBDF26368672}"/>
              </a:ext>
            </a:extLst>
          </p:cNvPr>
          <p:cNvSpPr txBox="1"/>
          <p:nvPr/>
        </p:nvSpPr>
        <p:spPr>
          <a:xfrm>
            <a:off x="10482879" y="6231414"/>
            <a:ext cx="1709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>
                <a:latin typeface="Linux Libertine" panose="02000503000000000000" pitchFamily="2" charset="0"/>
              </a:rPr>
              <a:t>doi:10.1038/nature14236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9654CE5-137D-147C-ECC7-1C762C30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39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E495F19-5858-F35D-4B72-787376A51416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3445B99-33CC-4389-0D49-6B3CFF1AF084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54822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5BCC-7ED0-C84D-85D8-EF807FC4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Reinforcement Learning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34824-9AFB-D440-A0AB-D3B5B629E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Reinforcement learning can be used to solve large problems, e.g. </a:t>
                </a:r>
              </a:p>
              <a:p>
                <a:pPr lvl="1"/>
                <a:r>
                  <a:rPr lang="en-FR" dirty="0"/>
                  <a:t>Backgammon: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FR" dirty="0"/>
                  <a:t> states</a:t>
                </a:r>
              </a:p>
              <a:p>
                <a:pPr lvl="1"/>
                <a:r>
                  <a:rPr lang="en-FR" dirty="0"/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r>
                  <a:rPr lang="en-FR" dirty="0"/>
                  <a:t> </a:t>
                </a:r>
              </a:p>
              <a:p>
                <a:pPr lvl="1"/>
                <a:r>
                  <a:rPr lang="en-FR" dirty="0"/>
                  <a:t>Robots: continuous state space</a:t>
                </a:r>
              </a:p>
              <a:p>
                <a:r>
                  <a:rPr lang="en-US" dirty="0"/>
                  <a:t>How can we scale up e.g., the model-free methods for prediction and control seen before?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34824-9AFB-D440-A0AB-D3B5B629E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616AD25-0C59-4B85-20C8-288711E6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272171F-07B3-35F3-773D-6AABBF138FE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2A565BA-2663-1026-8581-C7D718FBDBF0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15826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9B94-A50E-BF40-B82A-846FBF9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Action Spaces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350485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Vanilla DQN can’t be used for continuous action spaces (CAS)</a:t>
                </a:r>
              </a:p>
              <a:p>
                <a:pPr lvl="1"/>
                <a:r>
                  <a:rPr lang="en-US" dirty="0"/>
                  <a:t>Too many outputs to parametrize with a neural network</a:t>
                </a:r>
              </a:p>
              <a:p>
                <a:pPr lvl="1"/>
                <a:r>
                  <a:rPr lang="en-US" dirty="0"/>
                  <a:t>Discretization would be needed (suboptimal)</a:t>
                </a:r>
              </a:p>
              <a:p>
                <a:r>
                  <a:rPr lang="en-US" dirty="0"/>
                  <a:t>Deep Deterministic Policy Gradient (DDPG) extends DQN to CAS</a:t>
                </a:r>
              </a:p>
              <a:p>
                <a:pPr lvl="1"/>
                <a:r>
                  <a:rPr lang="en-US" dirty="0"/>
                  <a:t>DDPG is an Actor Critic algorithm with critic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networks</a:t>
                </a:r>
              </a:p>
              <a:p>
                <a:pPr lvl="1"/>
                <a:r>
                  <a:rPr lang="en-US" dirty="0"/>
                  <a:t>Policy is deterministic, noise added for exploration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l-GR" dirty="0"/>
                  <a:t>ε</a:t>
                </a:r>
                <a:endParaRPr lang="it-IT" dirty="0"/>
              </a:p>
              <a:p>
                <a:pPr lvl="1"/>
                <a:r>
                  <a:rPr lang="it-IT" dirty="0"/>
                  <a:t>Update the </a:t>
                </a:r>
                <a:r>
                  <a:rPr lang="it-IT" dirty="0" err="1"/>
                  <a:t>critic</a:t>
                </a:r>
                <a:r>
                  <a:rPr lang="it-IT" dirty="0"/>
                  <a:t> with the </a:t>
                </a:r>
                <a:r>
                  <a:rPr lang="it-IT" dirty="0" err="1"/>
                  <a:t>actor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max and </a:t>
                </a:r>
                <a:r>
                  <a:rPr lang="it-IT" dirty="0" err="1"/>
                  <a:t>then</a:t>
                </a:r>
                <a:r>
                  <a:rPr lang="it-IT" dirty="0"/>
                  <a:t> the </a:t>
                </a:r>
                <a:r>
                  <a:rPr lang="it-IT" dirty="0" err="1"/>
                  <a:t>actor</a:t>
                </a:r>
                <a:r>
                  <a:rPr lang="it-IT" dirty="0"/>
                  <a:t> to </a:t>
                </a:r>
                <a:r>
                  <a:rPr lang="it-IT" dirty="0" err="1"/>
                  <a:t>maximize</a:t>
                </a:r>
                <a:r>
                  <a:rPr lang="it-IT" dirty="0"/>
                  <a:t> the </a:t>
                </a:r>
                <a:r>
                  <a:rPr lang="it-IT" dirty="0" err="1"/>
                  <a:t>critic</a:t>
                </a:r>
                <a:endParaRPr lang="it-IT" dirty="0"/>
              </a:p>
              <a:p>
                <a:pPr lvl="1"/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l-GR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b="0" i="1" smtClean="0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bSup>
                                      <m:r>
                                        <a:rPr lang="it-IT" b="0" i="1" smtClean="0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smtClea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i="1" smtClea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l-G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it-IT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350485" cy="4667250"/>
              </a:xfrm>
              <a:blipFill>
                <a:blip r:embed="rId2"/>
                <a:stretch>
                  <a:fillRect l="-1074" t="-22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9DCBC3-955F-ECAC-030E-8260BD7B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40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94835B-B102-0DBB-9D9A-0A1569E621B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E0D6C58-1D41-ECF8-D8BA-8F199FFA81D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80410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9B94-A50E-BF40-B82A-846FBF9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</a:t>
            </a:r>
            <a:endParaRPr lang="en-FR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9DCBC3-955F-ECAC-030E-8260BD7B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41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94835B-B102-0DBB-9D9A-0A1569E621B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E0D6C58-1D41-ECF8-D8BA-8F199FFA81D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89213CD-9047-A5DB-E47C-130E70A8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626" y="1201579"/>
            <a:ext cx="5148454" cy="52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0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7514-601C-A748-B9F0-44DA1527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Issues in Exploration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A3AC-2A29-6241-A857-64604D0F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0485" cy="4351338"/>
          </a:xfrm>
        </p:spPr>
        <p:txBody>
          <a:bodyPr/>
          <a:lstStyle/>
          <a:p>
            <a:r>
              <a:rPr lang="en-US" dirty="0"/>
              <a:t>Deep RL usually deals with:</a:t>
            </a:r>
          </a:p>
          <a:p>
            <a:pPr lvl="1"/>
            <a:r>
              <a:rPr lang="en-US" dirty="0"/>
              <a:t>Large state spaces</a:t>
            </a:r>
          </a:p>
          <a:p>
            <a:pPr lvl="1"/>
            <a:r>
              <a:rPr lang="en-US" dirty="0"/>
              <a:t>Function approximation</a:t>
            </a:r>
          </a:p>
          <a:p>
            <a:pPr lvl="1"/>
            <a:r>
              <a:rPr lang="en-US" dirty="0"/>
              <a:t>Sometimes sparse / long-term reward </a:t>
            </a:r>
          </a:p>
          <a:p>
            <a:r>
              <a:rPr lang="en-US" dirty="0"/>
              <a:t>Simple algorithms work OK (e.g., </a:t>
            </a:r>
            <a:r>
              <a:rPr lang="el-GR" dirty="0"/>
              <a:t>ε</a:t>
            </a:r>
            <a:r>
              <a:rPr lang="en-US" dirty="0"/>
              <a:t>-greedy) </a:t>
            </a:r>
          </a:p>
          <a:p>
            <a:r>
              <a:rPr lang="en-US" dirty="0"/>
              <a:t>Need for more general algorithms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21BA93-77EC-5B2A-AA54-DDAEB7D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21EA8E-8BBA-427F-8E76-5AE09ACA2473}" type="slidenum">
              <a:rPr lang="it-IT" noProof="0" smtClean="0"/>
              <a:pPr lvl="0"/>
              <a:t>42</a:t>
            </a:fld>
            <a:endParaRPr lang="it-IT" noProof="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CF888E9-B9C1-341E-7705-338782052C6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E325605-5EB3-272F-21C2-098926B37357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B154EA8-A4A3-A44F-4C31-FB29123DB7CD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93F1B7A-115E-0A54-DE26-E2D3A38F6FB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866496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Reward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Augment the reward with an additional (vanishing) reward term 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baseline="3000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baseline="3000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baseline="30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en-FR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baseline="30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being the extrinsic reward (task reward)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intrinsic reward (exploration bonus)</a:t>
                </a:r>
              </a:p>
              <a:p>
                <a:r>
                  <a:rPr lang="en-US" dirty="0"/>
                  <a:t>You can run any algorithm using the new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baseline="3000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9B9A432-A4DE-E260-C71B-CA85F37D116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503F151-2F3E-53F1-E6F9-507C57B84210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C4FC3F-D259-FB80-67FE-54D3F9894AE6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6812F42-D7C5-C450-15DC-E829F795DDB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438375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Reward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define the intrinsic reward bonus? Several options (on-going research):</a:t>
            </a:r>
          </a:p>
          <a:p>
            <a:pPr lvl="1"/>
            <a:r>
              <a:rPr lang="en-US" dirty="0"/>
              <a:t>Discover new states</a:t>
            </a:r>
          </a:p>
          <a:p>
            <a:pPr lvl="1"/>
            <a:r>
              <a:rPr lang="en-US" dirty="0"/>
              <a:t>Improve knowledge</a:t>
            </a:r>
          </a:p>
          <a:p>
            <a:pPr lvl="1"/>
            <a:r>
              <a:rPr lang="en-US" dirty="0"/>
              <a:t>Improve controllability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Two of many approaches:</a:t>
            </a:r>
          </a:p>
          <a:p>
            <a:pPr lvl="1"/>
            <a:r>
              <a:rPr lang="en-US" dirty="0"/>
              <a:t>Count-based bonus</a:t>
            </a:r>
          </a:p>
          <a:p>
            <a:pPr lvl="1"/>
            <a:r>
              <a:rPr lang="en-US" dirty="0"/>
              <a:t>Prediction-based bonus</a:t>
            </a:r>
          </a:p>
          <a:p>
            <a:pPr marL="0" indent="0">
              <a:buNone/>
            </a:pP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B1C87EA-6261-B464-274B-7CF8E96FEF77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FB16986-E2EF-0F88-EDC2-D595BD8195CB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6C15BDE-DF52-4865-5E04-964D00B69774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676954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Count-based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57560" cy="466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visits is important to have reliable information concerning exploration </a:t>
                </a:r>
              </a:p>
              <a:p>
                <a:r>
                  <a:rPr lang="en-US" dirty="0"/>
                  <a:t>In large state spaces, impossible to count visits to state-action pairs so approximation is needed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Straightforward example: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 baseline="30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baseline="300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F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FR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FR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57560" cy="4667249"/>
              </a:xfrm>
              <a:blipFill>
                <a:blip r:embed="rId2"/>
                <a:stretch>
                  <a:fillRect l="-1002" t="-22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9B436D1-3E1A-659A-E9E7-A2FF570DF6F0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1F1DD7D-CC7F-C9F6-5CC8-D039C078AC18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0AD44F2-BECA-D1BC-9466-E5AA6BCAB721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330938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Count-based</a:t>
            </a: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D4C12DE-0A1F-2007-1EE2-960E665B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27809"/>
            <a:ext cx="8064952" cy="324734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BBEC216-6E35-EA64-0253-A99E4422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72" y="4554080"/>
            <a:ext cx="7867650" cy="1800225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7348BA17-7670-8B8D-325F-6FA4A269E10A}"/>
              </a:ext>
            </a:extLst>
          </p:cNvPr>
          <p:cNvSpPr txBox="1"/>
          <p:nvPr/>
        </p:nvSpPr>
        <p:spPr>
          <a:xfrm>
            <a:off x="7995017" y="6229270"/>
            <a:ext cx="4196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/>
              <a:t>Unifying Count-Based Exploration and Intrinsic Motivation</a:t>
            </a:r>
            <a:r>
              <a:rPr lang="en-US" sz="1000" dirty="0">
                <a:latin typeface="Linux Libertine" panose="02000503000000000000" pitchFamily="2" charset="0"/>
              </a:rPr>
              <a:t>, Bellemare et al.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9A2D14D-14B3-2C93-7CDD-4A440E1D1CA3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680349D-4A86-E5B7-ECD5-1AE77E41201F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C23372B-55E4-85C7-16D5-685138E68FB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78064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Count-based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Example: use locality-sensitive hashing (LSH) to implement counting</a:t>
            </a:r>
          </a:p>
          <a:p>
            <a:pPr lvl="1"/>
            <a:r>
              <a:rPr lang="en-US" dirty="0"/>
              <a:t>Counting is performed into latent space rather than input (pixel) space</a:t>
            </a:r>
          </a:p>
          <a:p>
            <a:pPr lvl="1"/>
            <a:r>
              <a:rPr lang="en-US" dirty="0"/>
              <a:t>The state is compressed into a code such that its count can be increased</a:t>
            </a:r>
          </a:p>
          <a:p>
            <a:pPr lvl="1"/>
            <a:r>
              <a:rPr lang="en-US" dirty="0"/>
              <a:t>The image-encoding is obtained by using autoencoders</a:t>
            </a:r>
          </a:p>
          <a:p>
            <a:pPr lvl="1"/>
            <a:r>
              <a:rPr lang="en-US" dirty="0"/>
              <a:t>The count is made on discrete hashed-states (LSH) </a:t>
            </a:r>
          </a:p>
          <a:p>
            <a:pPr lvl="1"/>
            <a:endParaRPr lang="en-US" dirty="0"/>
          </a:p>
          <a:p>
            <a:r>
              <a:rPr lang="en-US" dirty="0"/>
              <a:t>Note: There is no guarantee that the reconstruction loss will capture the important things that make two states to be similar or not policy wise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671D44C-3E8E-0D7F-2830-72B07FD2BB08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66DF9A5-3967-A37F-4E19-CB213EB91166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3D860C5-F9E4-9F7E-D865-2BD075C8233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125505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Count-based</a:t>
            </a: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348BA17-7670-8B8D-325F-6FA4A269E10A}"/>
              </a:ext>
            </a:extLst>
          </p:cNvPr>
          <p:cNvSpPr txBox="1"/>
          <p:nvPr/>
        </p:nvSpPr>
        <p:spPr>
          <a:xfrm>
            <a:off x="6965889" y="6229270"/>
            <a:ext cx="5226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/>
              <a:t>#Exploration: A Study of Count-Based Exploration for Deep Reinforcement Learning</a:t>
            </a:r>
            <a:r>
              <a:rPr lang="en-US" sz="1000" dirty="0">
                <a:latin typeface="Linux Libertine" panose="02000503000000000000" pitchFamily="2" charset="0"/>
              </a:rPr>
              <a:t>, Tang et al.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6377524-9959-7A93-C96D-D271F2CD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470933"/>
            <a:ext cx="6962775" cy="21526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032F736-E782-A236-AB1B-6BFB131E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5" y="3554304"/>
            <a:ext cx="10756088" cy="2305316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84C7813B-0D36-17A9-699A-E08DCE5A4423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AEB3916-6B42-9540-A62E-BC4735DA0E86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2448C39-FB43-43AA-0826-18B28EDB1061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66040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Prediction-based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Curiosity idea: Let’s explore to improve skills </a:t>
            </a:r>
            <a:endParaRPr lang="en-FR" dirty="0"/>
          </a:p>
          <a:p>
            <a:r>
              <a:rPr lang="it-IT" dirty="0"/>
              <a:t>Look for </a:t>
            </a:r>
            <a:r>
              <a:rPr lang="it-IT" dirty="0" err="1"/>
              <a:t>novelty</a:t>
            </a:r>
            <a:r>
              <a:rPr lang="it-IT" dirty="0"/>
              <a:t> and </a:t>
            </a:r>
            <a:r>
              <a:rPr lang="it-IT" dirty="0" err="1"/>
              <a:t>surprises</a:t>
            </a:r>
            <a:endParaRPr lang="en-US" dirty="0"/>
          </a:p>
          <a:p>
            <a:r>
              <a:rPr lang="it-IT" dirty="0" err="1"/>
              <a:t>Execute</a:t>
            </a:r>
            <a:r>
              <a:rPr lang="it-IT" dirty="0"/>
              <a:t> </a:t>
            </a:r>
            <a:r>
              <a:rPr lang="it-IT" dirty="0" err="1"/>
              <a:t>behaviors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reduce </a:t>
            </a:r>
            <a:r>
              <a:rPr lang="it-IT" dirty="0" err="1"/>
              <a:t>uncertainty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</a:t>
            </a:r>
            <a:r>
              <a:rPr lang="en-US" dirty="0"/>
              <a:t>e world works looking for novelty and surprises</a:t>
            </a:r>
          </a:p>
          <a:p>
            <a:endParaRPr lang="en-US" dirty="0"/>
          </a:p>
          <a:p>
            <a:r>
              <a:rPr lang="en-US" dirty="0"/>
              <a:t>It implies a world-model (model-based RL)</a:t>
            </a:r>
          </a:p>
          <a:p>
            <a:pPr lvl="1"/>
            <a:r>
              <a:rPr lang="en-US" dirty="0"/>
              <a:t>predict what is going to happen given what I am expecting to happen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9B9A432-A4DE-E260-C71B-CA85F37D116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7D0D4A5-C928-423E-53B0-51409392F109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49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1F2DDB8-9A14-C393-C2A8-509255135CA0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F0D486-73DC-3B2D-35F3-DE5676BB283A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6772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EC1E-46C6-E14B-B53A-4011B983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Approximation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332E3-7C13-734D-8832-B70F1D97B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So far, we have represented value function by a lookup table </a:t>
                </a:r>
              </a:p>
              <a:p>
                <a:pPr lvl="1"/>
                <a:r>
                  <a:rPr lang="en-US" dirty="0"/>
                  <a:t>Every state s has an entry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every state-action pair s, a has an entry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Problem with large MDPs:</a:t>
                </a:r>
              </a:p>
              <a:p>
                <a:pPr lvl="1"/>
                <a:r>
                  <a:rPr lang="en-US" dirty="0"/>
                  <a:t>There are too many states and/or actions to store in memory </a:t>
                </a:r>
              </a:p>
              <a:p>
                <a:pPr lvl="1"/>
                <a:r>
                  <a:rPr lang="en-US" dirty="0"/>
                  <a:t>It is too slow to learn the value of each state individually </a:t>
                </a:r>
              </a:p>
              <a:p>
                <a:r>
                  <a:rPr lang="en-US" dirty="0"/>
                  <a:t>Solution for large MDPs:</a:t>
                </a:r>
              </a:p>
              <a:p>
                <a:pPr lvl="1"/>
                <a:r>
                  <a:rPr lang="en-US" dirty="0"/>
                  <a:t>Estimate value function with function approximation 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Generalize from seen states to unseen states </a:t>
                </a:r>
              </a:p>
              <a:p>
                <a:pPr lvl="1"/>
                <a:r>
                  <a:rPr lang="en-US" dirty="0"/>
                  <a:t>Update parameter </a:t>
                </a:r>
                <a:r>
                  <a:rPr lang="en-US" b="1" dirty="0"/>
                  <a:t>w</a:t>
                </a:r>
                <a:r>
                  <a:rPr lang="en-US" dirty="0"/>
                  <a:t> using MC or TD learning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332E3-7C13-734D-8832-B70F1D97B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2CD6DE-BE33-B17A-CD68-E271CD60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5AB2FAB-3649-10EA-B34F-C04B76A0122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7D9AB5E-824B-189D-363D-67301F215040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672214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Prediction-based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 Add as bonus the error in the prediction. Bigger error in prediction means less knowledge of the next state (= increased novelty)</a:t>
                </a:r>
              </a:p>
              <a:p>
                <a:pPr lvl="1"/>
                <a:r>
                  <a:rPr lang="en-US" dirty="0"/>
                  <a:t>Given an encoding of the state </a:t>
                </a:r>
                <a14:m>
                  <m:oMath xmlns:m="http://schemas.openxmlformats.org/officeDocument/2006/math">
                    <m:r>
                      <a:rPr lang="en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agent learns a prediction model: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it-IT" b="0" dirty="0">
                    <a:ea typeface="Cambria Math" panose="02040503050406030204" pitchFamily="18" charset="0"/>
                  </a:rPr>
                  <a:t>  				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(</m:t>
                    </m:r>
                    <m:r>
                      <a:rPr lang="en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F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it-IT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Use prediction error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(properly normalized and scaled) as exploration bonus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b="0" i="1" baseline="30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it-IT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it-IT"/>
                      <m:t>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=||</m:t>
                    </m:r>
                    <m:r>
                      <a:rPr lang="en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it-IT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528FF-C8E1-9946-8297-B387286CE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  <a:blipFill>
                <a:blip r:embed="rId2"/>
                <a:stretch>
                  <a:fillRect l="-1043" t="-2219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E0A18E-4F7D-F4EF-0FF4-6C88436B4ABD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50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217B2D6-D184-9389-1480-6B697C4E964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85CD1F4-BADC-9BDF-FC85-58F6C75BC8E9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739438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Prediction-based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Problem with previous example: Predicting every possible change in the transitions is difficult and may not be necessary</a:t>
            </a:r>
          </a:p>
          <a:p>
            <a:pPr lvl="1"/>
            <a:r>
              <a:rPr lang="en-US" dirty="0"/>
              <a:t>E.g., predictions that do not depend on agent actions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it-IT" dirty="0" err="1"/>
              <a:t>Proof</a:t>
            </a:r>
            <a:r>
              <a:rPr lang="it-IT" dirty="0"/>
              <a:t>-of-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en-US" dirty="0"/>
              <a:t>:</a:t>
            </a:r>
          </a:p>
          <a:p>
            <a:pPr lvl="1"/>
            <a:r>
              <a:rPr lang="it-IT" dirty="0"/>
              <a:t>Agent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predict</a:t>
            </a:r>
            <a:r>
              <a:rPr lang="it-IT" dirty="0"/>
              <a:t> TV schedule,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stuck</a:t>
            </a:r>
            <a:r>
              <a:rPr lang="it-IT" dirty="0"/>
              <a:t> </a:t>
            </a:r>
            <a:r>
              <a:rPr lang="it-IT" dirty="0" err="1"/>
              <a:t>behind</a:t>
            </a:r>
            <a:r>
              <a:rPr lang="it-IT" dirty="0"/>
              <a:t> the TV</a:t>
            </a:r>
          </a:p>
          <a:p>
            <a:pPr lvl="1"/>
            <a:r>
              <a:rPr lang="it-IT" dirty="0"/>
              <a:t>Agent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predict</a:t>
            </a:r>
            <a:r>
              <a:rPr lang="it-IT" dirty="0"/>
              <a:t> the random </a:t>
            </a:r>
            <a:r>
              <a:rPr lang="it-IT" dirty="0" err="1"/>
              <a:t>movements</a:t>
            </a:r>
            <a:r>
              <a:rPr lang="it-IT" dirty="0"/>
              <a:t> of </a:t>
            </a:r>
            <a:r>
              <a:rPr lang="it-IT" dirty="0" err="1"/>
              <a:t>leafes</a:t>
            </a:r>
            <a:r>
              <a:rPr lang="it-IT" dirty="0"/>
              <a:t> due to wind,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stuck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trees</a:t>
            </a:r>
            <a:endParaRPr lang="it-IT" dirty="0"/>
          </a:p>
          <a:p>
            <a:pPr lvl="1"/>
            <a:r>
              <a:rPr lang="it-IT" dirty="0"/>
              <a:t>…</a:t>
            </a:r>
            <a:endParaRPr lang="en-US" dirty="0"/>
          </a:p>
          <a:p>
            <a:pPr marL="0" indent="0">
              <a:buNone/>
            </a:pP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47D3A48-C774-5310-7C86-8B82E7295871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51</a:t>
            </a:fld>
            <a:endParaRPr lang="it-IT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35379C9-8375-67FB-C2D2-5D26A42328D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19BC80B-4ADA-C428-E698-E6B8A88D0C44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4143773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Prediction-based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Predict changes that depend on agent’s actions, ignore the rest</a:t>
            </a:r>
          </a:p>
          <a:p>
            <a:pPr lvl="1"/>
            <a:r>
              <a:rPr lang="en-US" dirty="0"/>
              <a:t>The features of the state depend on the inverse model</a:t>
            </a:r>
          </a:p>
          <a:p>
            <a:pPr marL="0" indent="0">
              <a:buNone/>
            </a:pP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AD850BA-1BD3-F541-27C9-1F8893737B4B}"/>
              </a:ext>
            </a:extLst>
          </p:cNvPr>
          <p:cNvSpPr txBox="1"/>
          <p:nvPr/>
        </p:nvSpPr>
        <p:spPr>
          <a:xfrm>
            <a:off x="8214628" y="6229270"/>
            <a:ext cx="3977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/>
              <a:t>Curiosity-driven Exploration by Self-supervised Prediction</a:t>
            </a:r>
            <a:r>
              <a:rPr lang="en-US" sz="1000" dirty="0">
                <a:latin typeface="Linux Libertine" panose="02000503000000000000" pitchFamily="2" charset="0"/>
              </a:rPr>
              <a:t>, Pathak et al.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DBF754C-A6C3-6DD4-4FDB-3504CF32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82" y="2829291"/>
            <a:ext cx="6933635" cy="3328857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C4A7119-17C3-2060-3C73-F862A120B529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52</a:t>
            </a:fld>
            <a:endParaRPr lang="it-IT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B9DD1C1-92DD-D4A1-25D5-A554B3760E4C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1F380BF-24CC-0210-7B3D-2493B4186592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100817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B3949-6F20-824E-90BB-0186EBF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Prediction-based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28FF-C8E1-9946-8297-B387286C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Test: As TV is not controllable by the agent, the model will be blind to the features of the TV </a:t>
            </a:r>
            <a:endParaRPr lang="en-FR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368968-0CBE-7078-4A74-7011120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1EA8E-8BBA-427F-8E76-5AE09ACA247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50000000000000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500000000000000"/>
              <a:ea typeface="+mn-ea"/>
              <a:cs typeface="+mn-c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0492AD4-7EF0-5AF3-5719-5DD280454C5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4114800" cy="3578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prstClr val="black">
                    <a:tint val="75000"/>
                  </a:prstClr>
                </a:solidFill>
              </a:rPr>
              <a:t>UBERN: L. Brigato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AD850BA-1BD3-F541-27C9-1F8893737B4B}"/>
              </a:ext>
            </a:extLst>
          </p:cNvPr>
          <p:cNvSpPr txBox="1"/>
          <p:nvPr/>
        </p:nvSpPr>
        <p:spPr>
          <a:xfrm>
            <a:off x="8214628" y="6229270"/>
            <a:ext cx="3977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R" sz="1000" dirty="0">
                <a:latin typeface="Linux Libertine" panose="02000503000000000000" pitchFamily="2" charset="0"/>
              </a:rPr>
              <a:t>[</a:t>
            </a:r>
            <a:r>
              <a:rPr lang="en-US" sz="1000" dirty="0"/>
              <a:t>Curiosity-driven Exploration by Self-supervised Prediction</a:t>
            </a:r>
            <a:r>
              <a:rPr lang="en-US" sz="1000" dirty="0">
                <a:latin typeface="Linux Libertine" panose="02000503000000000000" pitchFamily="2" charset="0"/>
              </a:rPr>
              <a:t>, Pathak et al.</a:t>
            </a:r>
            <a:r>
              <a:rPr lang="en-FR" sz="1000" dirty="0">
                <a:latin typeface="Linux Libertine" panose="02000503000000000000" pitchFamily="2" charset="0"/>
              </a:rPr>
              <a:t>]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69F5FB-9ABD-21BE-F0C3-73F5F56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99" y="2767909"/>
            <a:ext cx="3067050" cy="32670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E0D9744-FA34-BE47-5B5E-E90C7A4F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7841"/>
            <a:ext cx="4536349" cy="324714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66197E0-0848-5116-3626-6FEB33E6FB69}"/>
              </a:ext>
            </a:extLst>
          </p:cNvPr>
          <p:cNvSpPr txBox="1">
            <a:spLocks/>
          </p:cNvSpPr>
          <p:nvPr/>
        </p:nvSpPr>
        <p:spPr>
          <a:xfrm>
            <a:off x="9445485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EA8E-8BBA-427F-8E76-5AE09ACA2473}" type="slidenum">
              <a:rPr lang="it-IT" smtClean="0"/>
              <a:pPr/>
              <a:t>53</a:t>
            </a:fld>
            <a:endParaRPr lang="it-IT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FCFF2C1-8764-DB87-F132-21C174E09901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C9A3921-A3C2-1C4A-6C20-0D41024F6B20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7540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9B94-A50E-BF40-B82A-846FBF9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Stochastic Training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4320" y="1825625"/>
                <a:ext cx="11914365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DDPG is an off-policy method that does not explore by itself</a:t>
                </a:r>
              </a:p>
              <a:p>
                <a:pPr lvl="1"/>
                <a:r>
                  <a:rPr lang="en-US" dirty="0"/>
                  <a:t>Just addition of random noise to deterministic action</a:t>
                </a:r>
              </a:p>
              <a:p>
                <a:r>
                  <a:rPr lang="en-US" dirty="0"/>
                  <a:t>Soft actor Critic (SAC) embeds entropy into 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it-IT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595959"/>
                  </a:solidFill>
                </a:endParaRPr>
              </a:p>
              <a:p>
                <a:r>
                  <a:rPr lang="en-US" dirty="0"/>
                  <a:t>SAC updates two actors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=1,2)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critic to fulfill such objective</a:t>
                </a:r>
              </a:p>
              <a:p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it-IT" b="0" i="1" baseline="-2500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it-IT" b="0" i="1" baseline="-2500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l-GR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it-IT" b="0" i="1" smtClean="0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it-IT" b="0" i="1" smtClean="0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9501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bSup>
                                      <m:r>
                                        <a:rPr lang="it-IT" b="0" i="1" smtClean="0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it-IT" i="1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l-GR" i="1" smtClean="0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it-IT" i="1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9501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it-IT" i="1">
                                      <a:solidFill>
                                        <a:srgbClr val="95013C"/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l-G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l-G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it-IT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it-IT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l-GR" i="1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l-GR" i="1">
                                <a:solidFill>
                                  <a:srgbClr val="95013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rgbClr val="95013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F283F-B2B3-D745-A6CC-3441F8278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825625"/>
                <a:ext cx="11914365" cy="4667250"/>
              </a:xfrm>
              <a:blipFill>
                <a:blip r:embed="rId2"/>
                <a:stretch>
                  <a:fillRect l="-1075" t="-22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C9DCBC3-955F-ECAC-030E-8260BD7B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54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94835B-B102-0DBB-9D9A-0A1569E621B2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E0D6C58-1D41-ECF8-D8BA-8F199FFA81D5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154008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1C14-C153-794D-BEFC-9B3D43FC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Types of Value Function Approximation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B47F4-5AC8-FE4E-A624-80F1BC9B6660}"/>
              </a:ext>
            </a:extLst>
          </p:cNvPr>
          <p:cNvGrpSpPr/>
          <p:nvPr/>
        </p:nvGrpSpPr>
        <p:grpSpPr>
          <a:xfrm>
            <a:off x="3936083" y="2240280"/>
            <a:ext cx="4319834" cy="662940"/>
            <a:chOff x="4194562" y="2400300"/>
            <a:chExt cx="4319834" cy="662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6FFA044B-08E1-CB4D-84DE-ED91B3CEA70B}"/>
                    </a:ext>
                  </a:extLst>
                </p:cNvPr>
                <p:cNvSpPr/>
                <p:nvPr/>
              </p:nvSpPr>
              <p:spPr>
                <a:xfrm>
                  <a:off x="5331889" y="2400300"/>
                  <a:ext cx="1528222" cy="6629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6FFA044B-08E1-CB4D-84DE-ED91B3CEA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889" y="2400300"/>
                  <a:ext cx="1528222" cy="66294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45B4D1-0918-8248-BD82-1E6C9B22B853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4549140" y="273177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054D43B-03F2-3A4D-A87B-4B338AE48B26}"/>
                </a:ext>
              </a:extLst>
            </p:cNvPr>
            <p:cNvCxnSpPr/>
            <p:nvPr/>
          </p:nvCxnSpPr>
          <p:spPr>
            <a:xfrm>
              <a:off x="6860111" y="272415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449180-AE46-E445-B7AE-F2B2FA897D14}"/>
                    </a:ext>
                  </a:extLst>
                </p:cNvPr>
                <p:cNvSpPr txBox="1"/>
                <p:nvPr/>
              </p:nvSpPr>
              <p:spPr>
                <a:xfrm>
                  <a:off x="4194562" y="2538055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449180-AE46-E445-B7AE-F2B2FA897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562" y="2538055"/>
                  <a:ext cx="34971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908169-C176-D248-BE29-8561DA8335F9}"/>
                    </a:ext>
                  </a:extLst>
                </p:cNvPr>
                <p:cNvSpPr txBox="1"/>
                <p:nvPr/>
              </p:nvSpPr>
              <p:spPr>
                <a:xfrm>
                  <a:off x="7642859" y="2547104"/>
                  <a:ext cx="8715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v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908169-C176-D248-BE29-8561DA833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859" y="2547104"/>
                  <a:ext cx="87153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02498F-06C2-A34F-80BC-4D8646A1A644}"/>
              </a:ext>
            </a:extLst>
          </p:cNvPr>
          <p:cNvGrpSpPr/>
          <p:nvPr/>
        </p:nvGrpSpPr>
        <p:grpSpPr>
          <a:xfrm>
            <a:off x="3936083" y="3584793"/>
            <a:ext cx="4561371" cy="705920"/>
            <a:chOff x="4189697" y="3401616"/>
            <a:chExt cx="4561371" cy="705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D5967905-C68F-1741-B6FF-0065DF299C81}"/>
                    </a:ext>
                  </a:extLst>
                </p:cNvPr>
                <p:cNvSpPr/>
                <p:nvPr/>
              </p:nvSpPr>
              <p:spPr>
                <a:xfrm>
                  <a:off x="5331889" y="3429000"/>
                  <a:ext cx="1528222" cy="6629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D5967905-C68F-1741-B6FF-0065DF299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889" y="3429000"/>
                  <a:ext cx="1528222" cy="66294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FAA92D-9F84-8C4A-8E03-010B55546F0A}"/>
                </a:ext>
              </a:extLst>
            </p:cNvPr>
            <p:cNvCxnSpPr/>
            <p:nvPr/>
          </p:nvCxnSpPr>
          <p:spPr>
            <a:xfrm>
              <a:off x="4544274" y="361569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313CE8-1184-EF47-9308-12F81131688C}"/>
                </a:ext>
              </a:extLst>
            </p:cNvPr>
            <p:cNvCxnSpPr/>
            <p:nvPr/>
          </p:nvCxnSpPr>
          <p:spPr>
            <a:xfrm>
              <a:off x="4544273" y="393954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C53F18-3BE4-D94C-97C9-EE3336AC03A0}"/>
                </a:ext>
              </a:extLst>
            </p:cNvPr>
            <p:cNvCxnSpPr/>
            <p:nvPr/>
          </p:nvCxnSpPr>
          <p:spPr>
            <a:xfrm>
              <a:off x="6860111" y="376047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00308-5854-CE4D-812E-64B4765EAC7C}"/>
                    </a:ext>
                  </a:extLst>
                </p:cNvPr>
                <p:cNvSpPr txBox="1"/>
                <p:nvPr/>
              </p:nvSpPr>
              <p:spPr>
                <a:xfrm>
                  <a:off x="4189697" y="3401616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B00308-5854-CE4D-812E-64B4765EA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9697" y="3401616"/>
                  <a:ext cx="34971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03B2D1E-73DC-F849-BCD3-D6FDD7DB08B4}"/>
                    </a:ext>
                  </a:extLst>
                </p:cNvPr>
                <p:cNvSpPr txBox="1"/>
                <p:nvPr/>
              </p:nvSpPr>
              <p:spPr>
                <a:xfrm>
                  <a:off x="4194562" y="3738204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03B2D1E-73DC-F849-BCD3-D6FDD7DB0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562" y="3738204"/>
                  <a:ext cx="37144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02C719F-CEEC-234F-881B-DAB7E3ED584D}"/>
                    </a:ext>
                  </a:extLst>
                </p:cNvPr>
                <p:cNvSpPr txBox="1"/>
                <p:nvPr/>
              </p:nvSpPr>
              <p:spPr>
                <a:xfrm>
                  <a:off x="7636926" y="3572947"/>
                  <a:ext cx="1114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02C719F-CEEC-234F-881B-DAB7E3ED5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926" y="3572947"/>
                  <a:ext cx="111414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249D50-3EAF-9945-966D-540015F03B82}"/>
              </a:ext>
            </a:extLst>
          </p:cNvPr>
          <p:cNvGrpSpPr/>
          <p:nvPr/>
        </p:nvGrpSpPr>
        <p:grpSpPr>
          <a:xfrm>
            <a:off x="3936083" y="4972286"/>
            <a:ext cx="4551639" cy="787955"/>
            <a:chOff x="4199429" y="4364594"/>
            <a:chExt cx="4551639" cy="787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0B5B4D-3316-8540-807B-2A8171BB0C67}"/>
                    </a:ext>
                  </a:extLst>
                </p:cNvPr>
                <p:cNvSpPr/>
                <p:nvPr/>
              </p:nvSpPr>
              <p:spPr>
                <a:xfrm>
                  <a:off x="5331889" y="4457700"/>
                  <a:ext cx="1528222" cy="6629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FR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0B5B4D-3316-8540-807B-2A8171BB0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889" y="4457700"/>
                  <a:ext cx="1528222" cy="66294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BB64C-9838-3449-95A3-50A6C02B1334}"/>
                </a:ext>
              </a:extLst>
            </p:cNvPr>
            <p:cNvCxnSpPr/>
            <p:nvPr/>
          </p:nvCxnSpPr>
          <p:spPr>
            <a:xfrm>
              <a:off x="6860110" y="457200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95A105-3297-EC40-9C4A-9F2F45F5E70E}"/>
                </a:ext>
              </a:extLst>
            </p:cNvPr>
            <p:cNvCxnSpPr/>
            <p:nvPr/>
          </p:nvCxnSpPr>
          <p:spPr>
            <a:xfrm>
              <a:off x="6860111" y="499872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56D7D-FD71-F84D-A6BE-35EC1FDEB621}"/>
                </a:ext>
              </a:extLst>
            </p:cNvPr>
            <p:cNvCxnSpPr/>
            <p:nvPr/>
          </p:nvCxnSpPr>
          <p:spPr>
            <a:xfrm>
              <a:off x="4544273" y="4815840"/>
              <a:ext cx="7827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69419B-B817-6F4A-B92C-B2A90690B77D}"/>
                    </a:ext>
                  </a:extLst>
                </p:cNvPr>
                <p:cNvSpPr txBox="1"/>
                <p:nvPr/>
              </p:nvSpPr>
              <p:spPr>
                <a:xfrm>
                  <a:off x="4199429" y="4631174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69419B-B817-6F4A-B92C-B2A90690B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429" y="4631174"/>
                  <a:ext cx="34971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30E964-6EAC-D946-B6D2-8E381753B7D4}"/>
                    </a:ext>
                  </a:extLst>
                </p:cNvPr>
                <p:cNvSpPr txBox="1"/>
                <p:nvPr/>
              </p:nvSpPr>
              <p:spPr>
                <a:xfrm>
                  <a:off x="7636926" y="4364594"/>
                  <a:ext cx="1114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30E964-6EAC-D946-B6D2-8E381753B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926" y="4364594"/>
                  <a:ext cx="111414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651F4B-28CC-6F49-BAC1-849DE2BD3AE0}"/>
                    </a:ext>
                  </a:extLst>
                </p:cNvPr>
                <p:cNvSpPr txBox="1"/>
                <p:nvPr/>
              </p:nvSpPr>
              <p:spPr>
                <a:xfrm>
                  <a:off x="7636926" y="4783217"/>
                  <a:ext cx="1114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651F4B-28CC-6F49-BAC1-849DE2BD3A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926" y="4783217"/>
                  <a:ext cx="111414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494" b="-10000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83E9236-4CBE-AD4B-85A2-63B95C235056}"/>
                    </a:ext>
                  </a:extLst>
                </p:cNvPr>
                <p:cNvSpPr txBox="1"/>
                <p:nvPr/>
              </p:nvSpPr>
              <p:spPr>
                <a:xfrm>
                  <a:off x="7096634" y="4606171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83E9236-4CBE-AD4B-85A2-63B95C235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634" y="4606171"/>
                  <a:ext cx="3097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265F5B4-260A-546C-2991-8E5FBAC2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6</a:t>
            </a:fld>
            <a:endParaRPr lang="it-IT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7665E4A-B82B-45D1-7ADA-197A53883A75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3651DD0-0CA7-2D0D-2FE2-64651D2637DA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50527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59B7-E5A0-B547-AE33-56140FFB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Value Function Approx. By Stochastic Gradient Descent </a:t>
            </a:r>
            <a:endParaRPr lang="en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D2A45-E0DB-5945-853C-03AB208AB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Goal: </a:t>
                </a:r>
                <a:r>
                  <a:rPr lang="en-US" dirty="0"/>
                  <a:t>find parameter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minimizing mean-squared error between approximate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true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Gradient descent finds a local minimum </a:t>
                </a:r>
                <a:endParaRPr lang="el-GR" dirty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 samples the gradient </a:t>
                </a:r>
                <a:endParaRPr lang="el-GR" dirty="0"/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Expected update is equal to full gradient update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D2A45-E0DB-5945-853C-03AB208AB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3081" r="-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2CE576F-CE52-65EE-0F66-E16A7743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67A6BA3-68D8-3208-55DF-5F8FE5DBF4C7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0CFB1D5-0BBB-5B68-F48D-2E66A33814C1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278925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29B2-25C1-9E47-8DA3-50A81B9C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49BA0-88ED-524D-B3E4-8A9A79369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04416" cy="4351338"/>
              </a:xfrm>
            </p:spPr>
            <p:txBody>
              <a:bodyPr/>
              <a:lstStyle/>
              <a:p>
                <a:r>
                  <a:rPr lang="en-US" dirty="0"/>
                  <a:t>Represent state by a feature vector</a:t>
                </a:r>
                <a:endParaRPr lang="el-GR" dirty="0"/>
              </a:p>
              <a:p>
                <a:pPr marL="0" indent="0">
                  <a:buNone/>
                </a:pPr>
                <a:endParaRPr lang="el-G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box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box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E.g., Polynomials, Fourier Basis</a:t>
                </a:r>
              </a:p>
              <a:p>
                <a:r>
                  <a:rPr lang="en-US" dirty="0"/>
                  <a:t>For example:</a:t>
                </a:r>
              </a:p>
              <a:p>
                <a:pPr lvl="1"/>
                <a:r>
                  <a:rPr lang="en-US" dirty="0"/>
                  <a:t>Distance of robot from landmarks </a:t>
                </a:r>
              </a:p>
              <a:p>
                <a:pPr lvl="1"/>
                <a:r>
                  <a:rPr lang="en-US" dirty="0"/>
                  <a:t>Trends in the stock market</a:t>
                </a:r>
              </a:p>
              <a:p>
                <a:pPr lvl="1"/>
                <a:r>
                  <a:rPr lang="en-US" dirty="0"/>
                  <a:t>Piece and pawn configurations in chess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49BA0-88ED-524D-B3E4-8A9A7936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04416" cy="4351338"/>
              </a:xfrm>
              <a:blipFill>
                <a:blip r:embed="rId2"/>
                <a:stretch>
                  <a:fillRect l="-1462" t="-2381" b="-2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E30C110-FDAC-3840-B1C4-3F408F80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126" y="2341304"/>
            <a:ext cx="17780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B5797D3-4B63-D45E-49B8-9EB1CDA9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63045F-F843-AE34-5BDB-65808817D350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FCB4655-F34F-0FAD-0498-C6345D6EE36C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2059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BA92-6A7B-FB41-BCD7-B0537DBF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 Approximation 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1FE7A-7805-8D41-9C28-AD65D1D2A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Represent value function by a linear combination of features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Objective function is quadratic in parameters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 converges on global optimum </a:t>
                </a:r>
              </a:p>
              <a:p>
                <a:r>
                  <a:rPr lang="en-US" dirty="0"/>
                  <a:t>Update rule is particularly simple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err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Update = step-size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dirty="0"/>
                  <a:t>prediction error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 dirty="0"/>
                  <a:t>feature 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1FE7A-7805-8D41-9C28-AD65D1D2A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66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AE87F8D-3ACC-AAF2-8075-AC1A85B3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485" y="6485557"/>
            <a:ext cx="2743200" cy="365125"/>
          </a:xfrm>
        </p:spPr>
        <p:txBody>
          <a:bodyPr/>
          <a:lstStyle/>
          <a:p>
            <a:fld id="{6C21EA8E-8BBA-427F-8E76-5AE09ACA2473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71F2810-70F4-2F70-0D30-114FA2A9FCFE}"/>
              </a:ext>
            </a:extLst>
          </p:cNvPr>
          <p:cNvSpPr txBox="1">
            <a:spLocks/>
          </p:cNvSpPr>
          <p:nvPr/>
        </p:nvSpPr>
        <p:spPr>
          <a:xfrm>
            <a:off x="16072" y="6485556"/>
            <a:ext cx="1728838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L. Brigato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52A7169-82D1-1D19-91C3-E35A57E98A0F}"/>
              </a:ext>
            </a:extLst>
          </p:cNvPr>
          <p:cNvSpPr txBox="1">
            <a:spLocks/>
          </p:cNvSpPr>
          <p:nvPr/>
        </p:nvSpPr>
        <p:spPr>
          <a:xfrm>
            <a:off x="4038600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Light" panose="020B050000000000000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Reinforcement</a:t>
            </a:r>
            <a:r>
              <a:rPr lang="it-IT" dirty="0"/>
              <a:t> Learning: Advanced RL</a:t>
            </a:r>
          </a:p>
        </p:txBody>
      </p:sp>
    </p:spTree>
    <p:extLst>
      <p:ext uri="{BB962C8B-B14F-4D97-AF65-F5344CB8AC3E}">
        <p14:creationId xmlns:p14="http://schemas.microsoft.com/office/powerpoint/2010/main" val="3173054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</Template>
  <TotalTime>827</TotalTime>
  <Words>3318</Words>
  <Application>Microsoft Office PowerPoint</Application>
  <PresentationFormat>Widescreen</PresentationFormat>
  <Paragraphs>556</Paragraphs>
  <Slides>54</Slides>
  <Notes>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Helvetica Light</vt:lpstr>
      <vt:lpstr>Helvetica Neue UltraLight</vt:lpstr>
      <vt:lpstr>Linux Libertine</vt:lpstr>
      <vt:lpstr>Template__</vt:lpstr>
      <vt:lpstr>1_Office Theme</vt:lpstr>
      <vt:lpstr>CAS AML 2022 Reinforcement Learning</vt:lpstr>
      <vt:lpstr>Outlook</vt:lpstr>
      <vt:lpstr>Presentazione standard di PowerPoint</vt:lpstr>
      <vt:lpstr>Large-Scale Reinforcement Learning </vt:lpstr>
      <vt:lpstr>Value Function Approximation </vt:lpstr>
      <vt:lpstr>Types of Value Function Approximation</vt:lpstr>
      <vt:lpstr>Value Function Approx. By Stochastic Gradient Descent </vt:lpstr>
      <vt:lpstr>Feature Vectors </vt:lpstr>
      <vt:lpstr>Linear Value Function Approximation </vt:lpstr>
      <vt:lpstr>Incremental Prediction Algorithms </vt:lpstr>
      <vt:lpstr>Monte-Carlo with Value Function Approximation (1/2)</vt:lpstr>
      <vt:lpstr>Monte-Carlo with Value Function Approximation (2/2)</vt:lpstr>
      <vt:lpstr>TD Learning with Value Function Approximation (1/2) </vt:lpstr>
      <vt:lpstr>TD Learning with Value Function Approximation (2/2) </vt:lpstr>
      <vt:lpstr>Control with Value Function Approximation </vt:lpstr>
      <vt:lpstr>Action-Value Function Approximation </vt:lpstr>
      <vt:lpstr>Linear Action-Value Function Approximation </vt:lpstr>
      <vt:lpstr>Incremental Control Algorithms </vt:lpstr>
      <vt:lpstr>Presentazione standard di PowerPoint</vt:lpstr>
      <vt:lpstr>Policy-Based Reinforcement Learning </vt:lpstr>
      <vt:lpstr>Value-Based and Policy-Based RL </vt:lpstr>
      <vt:lpstr>Advantages of Policy-Based RL </vt:lpstr>
      <vt:lpstr>Policy Optimization </vt:lpstr>
      <vt:lpstr>Policy Gradient</vt:lpstr>
      <vt:lpstr>Policy Objective Functions </vt:lpstr>
      <vt:lpstr>One-Step MDPs </vt:lpstr>
      <vt:lpstr>Policy Gradient Theorem </vt:lpstr>
      <vt:lpstr>Monte-Carlo Policy Gradient (REINFORCE)</vt:lpstr>
      <vt:lpstr>Reducing Variance Using a Critic </vt:lpstr>
      <vt:lpstr>Estimating the Action-Value Function </vt:lpstr>
      <vt:lpstr>Action-Value Actor-Critic (1/2) </vt:lpstr>
      <vt:lpstr>Action-Value Actor-Critic (2/2) </vt:lpstr>
      <vt:lpstr>Presentazione standard di PowerPoint</vt:lpstr>
      <vt:lpstr>Approximation with Deep Networks</vt:lpstr>
      <vt:lpstr>Batch Reinforcement Learning </vt:lpstr>
      <vt:lpstr>Least Squares Prediction </vt:lpstr>
      <vt:lpstr>Stochastic Gradient Descent with Experience Replay </vt:lpstr>
      <vt:lpstr>Experience Replay in Deep Q-Networks (DQN) </vt:lpstr>
      <vt:lpstr>DQN in Atari </vt:lpstr>
      <vt:lpstr>Continuous Action Spaces</vt:lpstr>
      <vt:lpstr>DDPG</vt:lpstr>
      <vt:lpstr>Issues in Exploration</vt:lpstr>
      <vt:lpstr>Intrinsic Reward</vt:lpstr>
      <vt:lpstr>Intrinsic Reward</vt:lpstr>
      <vt:lpstr>Count-based</vt:lpstr>
      <vt:lpstr>Count-based</vt:lpstr>
      <vt:lpstr>Count-based</vt:lpstr>
      <vt:lpstr>Count-based</vt:lpstr>
      <vt:lpstr>Prediction-based</vt:lpstr>
      <vt:lpstr>Prediction-based</vt:lpstr>
      <vt:lpstr>Prediction-based</vt:lpstr>
      <vt:lpstr>Prediction-based</vt:lpstr>
      <vt:lpstr>Prediction-based</vt:lpstr>
      <vt:lpstr>On-Policy Stochastic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Brigato, Lorenzo (ARTORG)</dc:creator>
  <cp:lastModifiedBy>Work</cp:lastModifiedBy>
  <cp:revision>84</cp:revision>
  <dcterms:created xsi:type="dcterms:W3CDTF">2022-08-18T13:04:28Z</dcterms:created>
  <dcterms:modified xsi:type="dcterms:W3CDTF">2022-10-06T22:42:43Z</dcterms:modified>
</cp:coreProperties>
</file>